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1241" r:id="rId3"/>
    <p:sldId id="1089" r:id="rId4"/>
    <p:sldId id="1094" r:id="rId5"/>
    <p:sldId id="1090" r:id="rId6"/>
    <p:sldId id="1184" r:id="rId7"/>
    <p:sldId id="1185" r:id="rId8"/>
    <p:sldId id="1186" r:id="rId9"/>
    <p:sldId id="1187" r:id="rId10"/>
    <p:sldId id="1188" r:id="rId11"/>
    <p:sldId id="1189" r:id="rId12"/>
    <p:sldId id="1190" r:id="rId13"/>
    <p:sldId id="1193" r:id="rId14"/>
    <p:sldId id="1191" r:id="rId15"/>
    <p:sldId id="1192" r:id="rId16"/>
    <p:sldId id="1194" r:id="rId17"/>
    <p:sldId id="1195" r:id="rId18"/>
    <p:sldId id="1196" r:id="rId19"/>
    <p:sldId id="1197" r:id="rId20"/>
    <p:sldId id="1198" r:id="rId21"/>
    <p:sldId id="1199" r:id="rId22"/>
    <p:sldId id="1157" r:id="rId23"/>
    <p:sldId id="1158" r:id="rId24"/>
    <p:sldId id="1235" r:id="rId25"/>
    <p:sldId id="1236" r:id="rId26"/>
    <p:sldId id="1237" r:id="rId27"/>
    <p:sldId id="1238" r:id="rId28"/>
    <p:sldId id="1159" r:id="rId29"/>
    <p:sldId id="1160" r:id="rId30"/>
    <p:sldId id="1200" r:id="rId31"/>
    <p:sldId id="1163" r:id="rId32"/>
    <p:sldId id="1165" r:id="rId33"/>
    <p:sldId id="1177" r:id="rId34"/>
    <p:sldId id="1164" r:id="rId35"/>
    <p:sldId id="1148" r:id="rId36"/>
    <p:sldId id="1206" r:id="rId37"/>
    <p:sldId id="1207" r:id="rId38"/>
    <p:sldId id="1173" r:id="rId39"/>
    <p:sldId id="1161" r:id="rId40"/>
    <p:sldId id="1168" r:id="rId41"/>
    <p:sldId id="1169" r:id="rId42"/>
    <p:sldId id="1170" r:id="rId43"/>
    <p:sldId id="1205" r:id="rId44"/>
    <p:sldId id="1210" r:id="rId45"/>
    <p:sldId id="1211" r:id="rId46"/>
    <p:sldId id="1095" r:id="rId47"/>
    <p:sldId id="1097" r:id="rId48"/>
    <p:sldId id="1122" r:id="rId49"/>
    <p:sldId id="1212" r:id="rId50"/>
    <p:sldId id="1213" r:id="rId51"/>
    <p:sldId id="1214" r:id="rId52"/>
    <p:sldId id="1156" r:id="rId53"/>
    <p:sldId id="1150" r:id="rId54"/>
    <p:sldId id="1149" r:id="rId55"/>
    <p:sldId id="1151" r:id="rId56"/>
    <p:sldId id="1154" r:id="rId57"/>
    <p:sldId id="1155" r:id="rId58"/>
    <p:sldId id="1178" r:id="rId59"/>
    <p:sldId id="1130" r:id="rId60"/>
    <p:sldId id="1152" r:id="rId61"/>
    <p:sldId id="1153" r:id="rId62"/>
    <p:sldId id="1131" r:id="rId63"/>
    <p:sldId id="1096" r:id="rId64"/>
    <p:sldId id="1215" r:id="rId65"/>
    <p:sldId id="1216" r:id="rId66"/>
    <p:sldId id="1217" r:id="rId67"/>
    <p:sldId id="1218" r:id="rId68"/>
    <p:sldId id="1219" r:id="rId69"/>
    <p:sldId id="1220" r:id="rId70"/>
    <p:sldId id="1221" r:id="rId71"/>
    <p:sldId id="1222" r:id="rId72"/>
    <p:sldId id="1223" r:id="rId73"/>
    <p:sldId id="1224" r:id="rId74"/>
    <p:sldId id="1239" r:id="rId75"/>
    <p:sldId id="1240" r:id="rId76"/>
    <p:sldId id="1099" r:id="rId77"/>
    <p:sldId id="1098" r:id="rId78"/>
    <p:sldId id="1108" r:id="rId79"/>
    <p:sldId id="1103" r:id="rId80"/>
    <p:sldId id="1105" r:id="rId81"/>
    <p:sldId id="1106" r:id="rId82"/>
    <p:sldId id="1111" r:id="rId83"/>
    <p:sldId id="1104" r:id="rId84"/>
    <p:sldId id="1107" r:id="rId85"/>
    <p:sldId id="1112" r:id="rId86"/>
    <p:sldId id="1138" r:id="rId87"/>
    <p:sldId id="1139" r:id="rId88"/>
    <p:sldId id="1114" r:id="rId89"/>
    <p:sldId id="1116" r:id="rId90"/>
    <p:sldId id="1115" r:id="rId91"/>
    <p:sldId id="1118" r:id="rId92"/>
    <p:sldId id="1117" r:id="rId93"/>
    <p:sldId id="1119" r:id="rId94"/>
    <p:sldId id="1120" r:id="rId95"/>
    <p:sldId id="1125" r:id="rId96"/>
    <p:sldId id="1127" r:id="rId97"/>
    <p:sldId id="1128" r:id="rId98"/>
    <p:sldId id="1129" r:id="rId99"/>
    <p:sldId id="1121" r:id="rId100"/>
    <p:sldId id="1140" r:id="rId101"/>
    <p:sldId id="1175" r:id="rId102"/>
    <p:sldId id="1100" r:id="rId103"/>
    <p:sldId id="1101" r:id="rId104"/>
    <p:sldId id="1144" r:id="rId105"/>
    <p:sldId id="1230" r:id="rId106"/>
    <p:sldId id="1142" r:id="rId107"/>
    <p:sldId id="1147" r:id="rId108"/>
    <p:sldId id="1146" r:id="rId109"/>
    <p:sldId id="1141" r:id="rId110"/>
    <p:sldId id="1232" r:id="rId111"/>
    <p:sldId id="1143" r:id="rId112"/>
    <p:sldId id="1234" r:id="rId113"/>
    <p:sldId id="1174" r:id="rId114"/>
    <p:sldId id="1225" r:id="rId115"/>
    <p:sldId id="1226" r:id="rId116"/>
    <p:sldId id="1231" r:id="rId117"/>
    <p:sldId id="1126" r:id="rId118"/>
    <p:sldId id="1028" r:id="rId119"/>
    <p:sldId id="1242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91BDF5A-5477-964A-9E96-D7CEBA8A4B97}">
          <p14:sldIdLst>
            <p14:sldId id="256"/>
            <p14:sldId id="1241"/>
            <p14:sldId id="1089"/>
            <p14:sldId id="1094"/>
            <p14:sldId id="1090"/>
            <p14:sldId id="1184"/>
            <p14:sldId id="1185"/>
            <p14:sldId id="1186"/>
            <p14:sldId id="1187"/>
            <p14:sldId id="1188"/>
            <p14:sldId id="1189"/>
            <p14:sldId id="1190"/>
            <p14:sldId id="1193"/>
            <p14:sldId id="1191"/>
            <p14:sldId id="1192"/>
            <p14:sldId id="1194"/>
            <p14:sldId id="1195"/>
            <p14:sldId id="1196"/>
            <p14:sldId id="1197"/>
            <p14:sldId id="1198"/>
            <p14:sldId id="1199"/>
            <p14:sldId id="1157"/>
            <p14:sldId id="1158"/>
            <p14:sldId id="1235"/>
            <p14:sldId id="1236"/>
            <p14:sldId id="1237"/>
            <p14:sldId id="1238"/>
            <p14:sldId id="1159"/>
            <p14:sldId id="1160"/>
            <p14:sldId id="1200"/>
            <p14:sldId id="1163"/>
            <p14:sldId id="1165"/>
            <p14:sldId id="1177"/>
            <p14:sldId id="1164"/>
            <p14:sldId id="1148"/>
            <p14:sldId id="1206"/>
            <p14:sldId id="1207"/>
            <p14:sldId id="1173"/>
            <p14:sldId id="1161"/>
            <p14:sldId id="1168"/>
            <p14:sldId id="1169"/>
            <p14:sldId id="1170"/>
            <p14:sldId id="1205"/>
            <p14:sldId id="1210"/>
            <p14:sldId id="1211"/>
            <p14:sldId id="1095"/>
            <p14:sldId id="1097"/>
            <p14:sldId id="1122"/>
            <p14:sldId id="1212"/>
            <p14:sldId id="1213"/>
            <p14:sldId id="1214"/>
            <p14:sldId id="1156"/>
            <p14:sldId id="1150"/>
            <p14:sldId id="1149"/>
            <p14:sldId id="1151"/>
            <p14:sldId id="1154"/>
            <p14:sldId id="1155"/>
            <p14:sldId id="1178"/>
            <p14:sldId id="1130"/>
            <p14:sldId id="1152"/>
            <p14:sldId id="1153"/>
            <p14:sldId id="1131"/>
            <p14:sldId id="1096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39"/>
            <p14:sldId id="1240"/>
            <p14:sldId id="1099"/>
            <p14:sldId id="1098"/>
            <p14:sldId id="1108"/>
            <p14:sldId id="1103"/>
            <p14:sldId id="1105"/>
            <p14:sldId id="1106"/>
            <p14:sldId id="1111"/>
            <p14:sldId id="1104"/>
            <p14:sldId id="1107"/>
            <p14:sldId id="1112"/>
            <p14:sldId id="1138"/>
            <p14:sldId id="1139"/>
            <p14:sldId id="1114"/>
            <p14:sldId id="1116"/>
            <p14:sldId id="1115"/>
            <p14:sldId id="1118"/>
            <p14:sldId id="1117"/>
            <p14:sldId id="1119"/>
            <p14:sldId id="1120"/>
            <p14:sldId id="1125"/>
            <p14:sldId id="1127"/>
            <p14:sldId id="1128"/>
            <p14:sldId id="1129"/>
            <p14:sldId id="1121"/>
            <p14:sldId id="1140"/>
            <p14:sldId id="1175"/>
            <p14:sldId id="1100"/>
            <p14:sldId id="1101"/>
            <p14:sldId id="1144"/>
            <p14:sldId id="1230"/>
            <p14:sldId id="1142"/>
            <p14:sldId id="1147"/>
            <p14:sldId id="1146"/>
            <p14:sldId id="1141"/>
            <p14:sldId id="1232"/>
            <p14:sldId id="1143"/>
            <p14:sldId id="1234"/>
            <p14:sldId id="1174"/>
            <p14:sldId id="1225"/>
            <p14:sldId id="1226"/>
            <p14:sldId id="1231"/>
            <p14:sldId id="1126"/>
            <p14:sldId id="1028"/>
            <p14:sldId id="12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74677" autoAdjust="0"/>
  </p:normalViewPr>
  <p:slideViewPr>
    <p:cSldViewPr>
      <p:cViewPr>
        <p:scale>
          <a:sx n="68" d="100"/>
          <a:sy n="68" d="100"/>
        </p:scale>
        <p:origin x="-2056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handoutMaster" Target="handoutMasters/handoutMaster1.xml"/><Relationship Id="rId123" Type="http://schemas.openxmlformats.org/officeDocument/2006/relationships/printerSettings" Target="printerSettings/printerSettings1.bin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ABBBC-F774-4D47-86A0-B5BE6930AB41}" type="datetimeFigureOut">
              <a:rPr lang="fr-FR" smtClean="0"/>
              <a:t>06/10/17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66333-57D7-6941-BB02-43926B278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9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9D5D-A62E-41AE-A900-E051F40012AE}" type="datetimeFigureOut">
              <a:rPr lang="en-US" smtClean="0"/>
              <a:pPr/>
              <a:t>06/10/17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14E3-385E-44AC-A764-7BCB69809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6A9CE9"/>
                </a:solidFill>
              </a:rPr>
              <a:t>Endogeneous</a:t>
            </a:r>
            <a:r>
              <a:rPr lang="en-US" b="1" dirty="0" smtClean="0">
                <a:solidFill>
                  <a:srgbClr val="6A9CE9"/>
                </a:solidFill>
              </a:rPr>
              <a:t>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6A9CE9"/>
                </a:solidFill>
              </a:rPr>
              <a:t>Exogeneous</a:t>
            </a:r>
            <a:r>
              <a:rPr lang="en-US" b="1" dirty="0" smtClean="0">
                <a:solidFill>
                  <a:srgbClr val="6A9CE9"/>
                </a:solidFill>
              </a:rPr>
              <a:t>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59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39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65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62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8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52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18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31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2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78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06/10/17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32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eg"/><Relationship Id="rId3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jpe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hyperlink" Target="http://www.eclipse.org/xtend/documentation.html" TargetMode="External"/><Relationship Id="rId5" Type="http://schemas.openxmlformats.org/officeDocument/2006/relationships/hyperlink" Target="http://jnario.org/org/jnario/jnario/documentation/20FactsAboutXtendSpec.html" TargetMode="External"/><Relationship Id="rId6" Type="http://schemas.openxmlformats.org/officeDocument/2006/relationships/hyperlink" Target="http://blog.efftinge.de/2012/12/java-8-vs-xtend.html" TargetMode="External"/><Relationship Id="rId7" Type="http://schemas.openxmlformats.org/officeDocument/2006/relationships/hyperlink" Target="http://eclipsesource.com/blogs/tutorials/emf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jpe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cherm/teaching-MDE-MIAGE171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0" Type="http://schemas.openxmlformats.org/officeDocument/2006/relationships/image" Target="../media/image41.png"/><Relationship Id="rId11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3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68.png"/><Relationship Id="rId7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8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png"/><Relationship Id="rId8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0528" y="0"/>
            <a:ext cx="9715568" cy="3672408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 Management </a:t>
            </a:r>
            <a:b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 </a:t>
            </a:r>
            <a:r>
              <a:rPr lang="en-US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(first part)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323528" y="4221088"/>
            <a:ext cx="8143932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Mathieu Acher</a:t>
            </a:r>
          </a:p>
          <a:p>
            <a:r>
              <a:rPr lang="en-US" sz="2400" dirty="0" smtClean="0"/>
              <a:t>Maître de </a:t>
            </a:r>
            <a:r>
              <a:rPr lang="en-US" sz="2400" dirty="0" err="1" smtClean="0"/>
              <a:t>Conférences</a:t>
            </a:r>
            <a:endParaRPr lang="en-US" sz="2400" dirty="0" smtClean="0"/>
          </a:p>
          <a:p>
            <a:r>
              <a:rPr lang="en-US" sz="2400" dirty="0" err="1" smtClean="0"/>
              <a:t>mathieu.acher@irisa.fr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000" dirty="0" smtClean="0"/>
          </a:p>
        </p:txBody>
      </p:sp>
      <p:pic>
        <p:nvPicPr>
          <p:cNvPr id="22" name="Picture 5" descr="logoUR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45494"/>
            <a:ext cx="2478274" cy="1008112"/>
          </a:xfrm>
          <a:prstGeom prst="rect">
            <a:avLst/>
          </a:prstGeom>
        </p:spPr>
      </p:pic>
      <p:pic>
        <p:nvPicPr>
          <p:cNvPr id="23" name="Picture 4" descr="isticFR20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19" y="5661248"/>
            <a:ext cx="3355381" cy="119675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8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45224"/>
            <a:ext cx="1251449" cy="12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" y="5877272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725144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" y="4149080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5877272"/>
            <a:ext cx="2520280" cy="675075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0"/>
            <a:ext cx="32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#1 How to design, create, and  support dedicated </a:t>
            </a:r>
            <a:r>
              <a:rPr lang="en-US" sz="2400" b="1" u="sng" dirty="0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 (DSLs)?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4168" y="1844824"/>
            <a:ext cx="3203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#2 How to </a:t>
            </a:r>
            <a:r>
              <a:rPr lang="en-US" sz="3200" b="1" u="sng" dirty="0" smtClean="0">
                <a:solidFill>
                  <a:srgbClr val="FF0000"/>
                </a:solidFill>
              </a:rPr>
              <a:t>transform</a:t>
            </a:r>
            <a:r>
              <a:rPr lang="en-US" sz="3200" b="1" dirty="0" smtClean="0">
                <a:solidFill>
                  <a:srgbClr val="FF0000"/>
                </a:solidFill>
              </a:rPr>
              <a:t> models/programs?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5830" y="5517232"/>
            <a:ext cx="3203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</a:rPr>
              <a:t>#4 How do frameworks internally work?</a:t>
            </a:r>
            <a:endParaRPr lang="en-US" sz="2400" b="1" dirty="0">
              <a:solidFill>
                <a:srgbClr val="A6A6A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0152" y="4221088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</a:rPr>
              <a:t>#3 How to manage variability/variants? </a:t>
            </a:r>
            <a:endParaRPr lang="en-US" sz="2400" b="1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54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pture d’écran 2013-09-26 à 09.48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73" r="-87273"/>
          <a:stretch>
            <a:fillRect/>
          </a:stretch>
        </p:blipFill>
        <p:spPr>
          <a:xfrm>
            <a:off x="-3132856" y="188640"/>
            <a:ext cx="11653020" cy="6408712"/>
          </a:xfr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483768" y="-315416"/>
            <a:ext cx="4618856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Templates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(2)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 5" descr="Capture d’écran 2013-09-26 à 09.4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1628800"/>
            <a:ext cx="2304256" cy="4963013"/>
          </a:xfrm>
          <a:prstGeom prst="rect">
            <a:avLst/>
          </a:prstGeom>
        </p:spPr>
      </p:pic>
      <p:pic>
        <p:nvPicPr>
          <p:cNvPr id="8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2627784" y="2996952"/>
            <a:ext cx="5256584" cy="2890918"/>
          </a:xfrm>
          <a:prstGeom prst="rect">
            <a:avLst/>
          </a:prstGeom>
        </p:spPr>
      </p:pic>
      <p:sp>
        <p:nvSpPr>
          <p:cNvPr id="9" name="Flèche vers la droite 8"/>
          <p:cNvSpPr/>
          <p:nvPr/>
        </p:nvSpPr>
        <p:spPr>
          <a:xfrm>
            <a:off x="6084168" y="3645024"/>
            <a:ext cx="936104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4283968" y="764704"/>
            <a:ext cx="3528392" cy="19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3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Templates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(3)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You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web </a:t>
            </a:r>
            <a:r>
              <a:rPr lang="fr-FR" dirty="0" err="1" smtClean="0"/>
              <a:t>templating</a:t>
            </a:r>
            <a:r>
              <a:rPr lang="fr-FR" dirty="0" smtClean="0"/>
              <a:t> </a:t>
            </a:r>
            <a:r>
              <a:rPr lang="fr-FR" dirty="0" err="1" smtClean="0"/>
              <a:t>engines</a:t>
            </a:r>
            <a:r>
              <a:rPr lang="fr-FR" dirty="0" smtClean="0"/>
              <a:t> (JSP, Scala </a:t>
            </a:r>
            <a:r>
              <a:rPr lang="fr-FR" dirty="0" err="1" smtClean="0"/>
              <a:t>templates</a:t>
            </a:r>
            <a:r>
              <a:rPr lang="fr-FR" dirty="0" smtClean="0"/>
              <a:t> in Play!, </a:t>
            </a:r>
            <a:r>
              <a:rPr lang="fr-FR" dirty="0" err="1" smtClean="0"/>
              <a:t>Symfony</a:t>
            </a:r>
            <a:r>
              <a:rPr lang="fr-FR" dirty="0" smtClean="0"/>
              <a:t> </a:t>
            </a:r>
            <a:r>
              <a:rPr lang="fr-FR" dirty="0" err="1" smtClean="0"/>
              <a:t>templates</a:t>
            </a:r>
            <a:r>
              <a:rPr lang="fr-FR" dirty="0" smtClean="0"/>
              <a:t>, etc.)  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Alternatives </a:t>
            </a:r>
            <a:r>
              <a:rPr lang="fr-FR" dirty="0" err="1" smtClean="0"/>
              <a:t>exist</a:t>
            </a:r>
            <a:r>
              <a:rPr lang="fr-FR" dirty="0" smtClean="0"/>
              <a:t> in the </a:t>
            </a:r>
            <a:r>
              <a:rPr lang="fr-FR" dirty="0" err="1" smtClean="0"/>
              <a:t>modeling</a:t>
            </a:r>
            <a:r>
              <a:rPr lang="fr-FR" dirty="0" smtClean="0"/>
              <a:t> world</a:t>
            </a:r>
          </a:p>
          <a:p>
            <a:pPr lvl="1"/>
            <a:r>
              <a:rPr lang="fr-FR" dirty="0" smtClean="0"/>
              <a:t>Multiple </a:t>
            </a:r>
            <a:r>
              <a:rPr lang="fr-FR" dirty="0" err="1" smtClean="0"/>
              <a:t>pre-defined</a:t>
            </a:r>
            <a:r>
              <a:rPr lang="fr-FR" dirty="0" smtClean="0"/>
              <a:t> and </a:t>
            </a:r>
            <a:r>
              <a:rPr lang="fr-FR" dirty="0" err="1" smtClean="0"/>
              <a:t>customizables</a:t>
            </a:r>
            <a:r>
              <a:rPr lang="fr-FR" dirty="0" smtClean="0"/>
              <a:t> </a:t>
            </a:r>
            <a:r>
              <a:rPr lang="fr-FR" dirty="0" err="1" smtClean="0"/>
              <a:t>generators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Xtend</a:t>
            </a:r>
            <a:r>
              <a:rPr lang="fr-FR" dirty="0" smtClean="0"/>
              <a:t>: </a:t>
            </a:r>
            <a:r>
              <a:rPr lang="fr-FR" dirty="0" err="1" smtClean="0"/>
              <a:t>seamless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a </a:t>
            </a:r>
            <a:r>
              <a:rPr lang="fr-FR" dirty="0" err="1" smtClean="0"/>
              <a:t>general</a:t>
            </a:r>
            <a:r>
              <a:rPr lang="fr-FR" dirty="0" smtClean="0"/>
              <a:t> </a:t>
            </a:r>
            <a:r>
              <a:rPr lang="fr-FR" dirty="0" err="1" smtClean="0"/>
              <a:t>purpose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accele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49080"/>
            <a:ext cx="3456384" cy="1069426"/>
          </a:xfrm>
          <a:prstGeom prst="rect">
            <a:avLst/>
          </a:prstGeom>
        </p:spPr>
      </p:pic>
      <p:pic>
        <p:nvPicPr>
          <p:cNvPr id="5" name="Image 4" descr="Capture d’écran 2013-09-30 à 05.28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060848"/>
            <a:ext cx="7128792" cy="10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to Java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ce réservé du contenu 3" descr="Capture d’écran 2013-09-25 à 11.48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42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692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to Java (2)</a:t>
            </a:r>
            <a:b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2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more </a:t>
            </a:r>
            <a:r>
              <a:rPr lang="fr-FR" sz="2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after</a:t>
            </a:r>
            <a:endParaRPr lang="fr-FR" sz="27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ce réservé du contenu 3" descr="Capture d’écran 2013-09-25 à 11.48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4209"/>
          <a:stretch>
            <a:fillRect/>
          </a:stretch>
        </p:blipFill>
        <p:spPr>
          <a:xfrm>
            <a:off x="23966" y="1340768"/>
            <a:ext cx="4896515" cy="2692895"/>
          </a:xfrm>
        </p:spPr>
      </p:pic>
      <p:pic>
        <p:nvPicPr>
          <p:cNvPr id="3" name="Image 2" descr="Capture d’écran 2013-09-25 à 11.50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573016"/>
            <a:ext cx="6012160" cy="32852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38538">
            <a:off x="1601872" y="3317196"/>
            <a:ext cx="1463078" cy="191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2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60648"/>
            <a:ext cx="8136904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Xtend/Xtext</a:t>
            </a:r>
          </a:p>
          <a:p>
            <a:pPr algn="ctr" defTabSz="457200"/>
            <a:endParaRPr lang="nl-BE" sz="96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Back to our scenarios</a:t>
            </a:r>
            <a:endParaRPr lang="nl-BE" sz="4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2912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apture d’écran 2015-09-22 à 13.06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576064" cy="579739"/>
          </a:xfrm>
          <a:prstGeom prst="rect">
            <a:avLst/>
          </a:prstGeom>
        </p:spPr>
      </p:pic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1619672" y="3140968"/>
            <a:ext cx="151216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lowplayer_fla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93096"/>
            <a:ext cx="2808312" cy="41067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527884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8" descr="téléchargement (5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53136"/>
            <a:ext cx="2232248" cy="1310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653136"/>
            <a:ext cx="936104" cy="25074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5544108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20272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2552" y="502156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56376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16216" y="5445224"/>
            <a:ext cx="146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18, 167, 899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3707904" y="4293096"/>
            <a:ext cx="38164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805264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442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6815" y="-243408"/>
            <a:ext cx="4032448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Refactoring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Capture d’écran 2015-10-04 à 19.2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5598340" cy="6303096"/>
          </a:xfrm>
          <a:prstGeom prst="rect">
            <a:avLst/>
          </a:prstGeom>
        </p:spPr>
      </p:pic>
      <p:pic>
        <p:nvPicPr>
          <p:cNvPr id="12" name="Picture 11" descr="Capture d’écran 2015-10-05 à 09.48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908720"/>
            <a:ext cx="2167175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apture d’écran 2015-10-05 à 09.48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304256" cy="2310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ight Arrow 13"/>
          <p:cNvSpPr/>
          <p:nvPr/>
        </p:nvSpPr>
        <p:spPr>
          <a:xfrm rot="5400000">
            <a:off x="6690290" y="3385884"/>
            <a:ext cx="1123923" cy="7920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lèche vers la droite 9"/>
          <p:cNvSpPr/>
          <p:nvPr/>
        </p:nvSpPr>
        <p:spPr>
          <a:xfrm>
            <a:off x="3635896" y="3429000"/>
            <a:ext cx="1368152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152128" y="1196752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008000"/>
                </a:solidFill>
              </a:rPr>
              <a:t>VideoGen</a:t>
            </a:r>
            <a:endParaRPr lang="fr-FR" sz="2400" b="1" dirty="0" smtClean="0">
              <a:solidFill>
                <a:srgbClr val="008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MM (</a:t>
            </a:r>
            <a:r>
              <a:rPr lang="fr-FR" sz="2400" b="1" dirty="0" err="1" smtClean="0">
                <a:solidFill>
                  <a:srgbClr val="008000"/>
                </a:solidFill>
              </a:rPr>
              <a:t>ecore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0072" y="1196752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008000"/>
                </a:solidFill>
              </a:rPr>
              <a:t>VideoGen</a:t>
            </a:r>
            <a:endParaRPr lang="fr-FR" sz="2400" b="1" dirty="0" smtClean="0">
              <a:solidFill>
                <a:srgbClr val="008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MM (</a:t>
            </a:r>
            <a:r>
              <a:rPr lang="fr-FR" sz="2400" b="1" dirty="0" err="1" smtClean="0">
                <a:solidFill>
                  <a:srgbClr val="008000"/>
                </a:solidFill>
              </a:rPr>
              <a:t>ecore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cxnSp>
        <p:nvCxnSpPr>
          <p:cNvPr id="13" name="Straight Arrow Connector 9"/>
          <p:cNvCxnSpPr/>
          <p:nvPr/>
        </p:nvCxnSpPr>
        <p:spPr>
          <a:xfrm flipV="1">
            <a:off x="2411760" y="1916832"/>
            <a:ext cx="0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/>
          <p:nvPr/>
        </p:nvCxnSpPr>
        <p:spPr>
          <a:xfrm flipV="1">
            <a:off x="6372200" y="1916832"/>
            <a:ext cx="0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87624" y="3284984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008000"/>
                </a:solidFill>
              </a:rPr>
              <a:t>VideoGen</a:t>
            </a:r>
            <a:r>
              <a:rPr lang="fr-FR" sz="24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Model 1 (</a:t>
            </a:r>
            <a:r>
              <a:rPr lang="fr-FR" sz="2400" b="1" dirty="0" err="1" smtClean="0">
                <a:solidFill>
                  <a:srgbClr val="008000"/>
                </a:solidFill>
              </a:rPr>
              <a:t>xmi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pic>
        <p:nvPicPr>
          <p:cNvPr id="1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01872" y="3933055"/>
            <a:ext cx="1025912" cy="130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725144"/>
            <a:ext cx="1440160" cy="42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220072" y="3429000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008000"/>
                </a:solidFill>
              </a:rPr>
              <a:t>VideoGen</a:t>
            </a:r>
            <a:r>
              <a:rPr lang="fr-FR" sz="24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Model 2 (</a:t>
            </a:r>
            <a:r>
              <a:rPr lang="fr-FR" sz="2400" b="1" dirty="0" err="1" smtClean="0">
                <a:solidFill>
                  <a:srgbClr val="008000"/>
                </a:solidFill>
              </a:rPr>
              <a:t>xmi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pic>
        <p:nvPicPr>
          <p:cNvPr id="2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732240" y="4226982"/>
            <a:ext cx="720080" cy="85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81128"/>
            <a:ext cx="1584176" cy="4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Capture d’écran 2015-10-05 à 09.48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9160"/>
            <a:ext cx="1716245" cy="1824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apture d’écran 2015-10-05 à 09.48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20" y="5085184"/>
            <a:ext cx="1736327" cy="1741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78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6A9CE9"/>
                </a:solidFill>
              </a:rPr>
              <a:t>Endogeneous</a:t>
            </a:r>
            <a:r>
              <a:rPr lang="fr-FR" b="1" dirty="0" smtClean="0">
                <a:solidFill>
                  <a:srgbClr val="6A9CE9"/>
                </a:solidFill>
              </a:rPr>
              <a:t> Transformation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10" name="Flèche vers la droite 9"/>
          <p:cNvSpPr/>
          <p:nvPr/>
        </p:nvSpPr>
        <p:spPr>
          <a:xfrm>
            <a:off x="3635896" y="4293096"/>
            <a:ext cx="1368152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627784" y="2060848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008000"/>
                </a:solidFill>
              </a:rPr>
              <a:t>VideoGen</a:t>
            </a:r>
            <a:endParaRPr lang="fr-FR" sz="2400" b="1" dirty="0" smtClean="0">
              <a:solidFill>
                <a:srgbClr val="008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MM</a:t>
            </a:r>
            <a:endParaRPr lang="fr-FR" sz="2400" b="1" dirty="0">
              <a:solidFill>
                <a:srgbClr val="008000"/>
              </a:solidFill>
            </a:endParaRPr>
          </a:p>
        </p:txBody>
      </p:sp>
      <p:cxnSp>
        <p:nvCxnSpPr>
          <p:cNvPr id="13" name="Straight Arrow Connector 9"/>
          <p:cNvCxnSpPr>
            <a:endCxn id="11" idx="2"/>
          </p:cNvCxnSpPr>
          <p:nvPr/>
        </p:nvCxnSpPr>
        <p:spPr>
          <a:xfrm flipV="1">
            <a:off x="2411760" y="2780928"/>
            <a:ext cx="1368152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/>
          <p:nvPr/>
        </p:nvCxnSpPr>
        <p:spPr>
          <a:xfrm flipH="1" flipV="1">
            <a:off x="3923928" y="2780928"/>
            <a:ext cx="2448272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apture d’écran 2015-10-05 à 09.4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05064"/>
            <a:ext cx="2167175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Capture d’écran 2015-10-05 à 09.48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005064"/>
            <a:ext cx="2304256" cy="2310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694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écran 2013-09-26 à 09.4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8741771" cy="59766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Espace réservé du contenu 6" descr="Capture d’écran 2013-09-26 à 09.52.3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5940152" y="3140968"/>
            <a:ext cx="4451716" cy="2448272"/>
          </a:xfrm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6672"/>
            <a:ext cx="1872208" cy="55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92896"/>
            <a:ext cx="1872208" cy="55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564904"/>
            <a:ext cx="1872208" cy="55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229200"/>
            <a:ext cx="2520280" cy="675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9672" y="4869160"/>
            <a:ext cx="388843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# this is a comment</a:t>
            </a:r>
          </a:p>
          <a:p>
            <a:r>
              <a:rPr lang="en-US" sz="2400" dirty="0" smtClean="0"/>
              <a:t>file ‘v3/seq1.avi'</a:t>
            </a:r>
          </a:p>
          <a:p>
            <a:r>
              <a:rPr lang="en-US" sz="2400" dirty="0" smtClean="0"/>
              <a:t>file </a:t>
            </a:r>
            <a:r>
              <a:rPr lang="en-US" sz="2400" dirty="0"/>
              <a:t>'/path/to</a:t>
            </a:r>
            <a:r>
              <a:rPr lang="en-US" sz="2400" dirty="0" smtClean="0"/>
              <a:t>/video2.avi'</a:t>
            </a:r>
            <a:endParaRPr lang="en-US" sz="2400" dirty="0"/>
          </a:p>
          <a:p>
            <a:r>
              <a:rPr lang="en-US" sz="2400" dirty="0"/>
              <a:t>file '/path/to</a:t>
            </a:r>
            <a:r>
              <a:rPr lang="en-US" sz="2400" dirty="0" smtClean="0"/>
              <a:t>/video3.avi'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odel-to-text</a:t>
            </a:r>
          </a:p>
        </p:txBody>
      </p:sp>
    </p:spTree>
    <p:extLst>
      <p:ext uri="{BB962C8B-B14F-4D97-AF65-F5344CB8AC3E}">
        <p14:creationId xmlns:p14="http://schemas.microsoft.com/office/powerpoint/2010/main" val="31447753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Templates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 4" descr="Capture d’écran 2013-09-25 à 18.0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8878369" cy="39070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2658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apture d’écran 2013-09-26 à 09.48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73" r="-87273"/>
          <a:stretch>
            <a:fillRect/>
          </a:stretch>
        </p:blipFill>
        <p:spPr>
          <a:xfrm>
            <a:off x="-3276872" y="22412"/>
            <a:ext cx="11914886" cy="6552728"/>
          </a:xfrm>
        </p:spPr>
      </p:pic>
      <p:pic>
        <p:nvPicPr>
          <p:cNvPr id="5" name="Image 4" descr="Capture d’écran 2013-09-26 à 09.4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1628800"/>
            <a:ext cx="2304256" cy="4963013"/>
          </a:xfrm>
          <a:prstGeom prst="rect">
            <a:avLst/>
          </a:prstGeom>
        </p:spPr>
      </p:pic>
      <p:pic>
        <p:nvPicPr>
          <p:cNvPr id="6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2627784" y="2996952"/>
            <a:ext cx="5256584" cy="2890918"/>
          </a:xfrm>
          <a:prstGeom prst="rect">
            <a:avLst/>
          </a:prstGeom>
        </p:spPr>
      </p:pic>
      <p:sp>
        <p:nvSpPr>
          <p:cNvPr id="7" name="Flèche vers la droite 6"/>
          <p:cNvSpPr/>
          <p:nvPr/>
        </p:nvSpPr>
        <p:spPr>
          <a:xfrm>
            <a:off x="6084168" y="3645024"/>
            <a:ext cx="936104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4283968" y="188640"/>
            <a:ext cx="3528392" cy="19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9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1163"/>
            <a:ext cx="8229600" cy="1143000"/>
          </a:xfrm>
        </p:spPr>
        <p:txBody>
          <a:bodyPr>
            <a:noAutofit/>
          </a:bodyPr>
          <a:lstStyle/>
          <a:p>
            <a:r>
              <a:rPr lang="fr-FR" sz="4000" b="1" dirty="0" err="1">
                <a:solidFill>
                  <a:srgbClr val="6A9CE9"/>
                </a:solidFill>
              </a:rPr>
              <a:t>Facilities</a:t>
            </a:r>
            <a:r>
              <a:rPr lang="fr-FR" sz="4000" b="1" dirty="0">
                <a:solidFill>
                  <a:srgbClr val="6A9CE9"/>
                </a:solidFill>
              </a:rPr>
              <a:t> to </a:t>
            </a:r>
            <a:r>
              <a:rPr lang="fr-FR" sz="4000" b="1" dirty="0" err="1">
                <a:solidFill>
                  <a:srgbClr val="6A9CE9"/>
                </a:solidFill>
              </a:rPr>
              <a:t>create</a:t>
            </a:r>
            <a:r>
              <a:rPr lang="fr-FR" sz="4000" b="1" dirty="0">
                <a:solidFill>
                  <a:srgbClr val="6A9CE9"/>
                </a:solidFill>
              </a:rPr>
              <a:t> </a:t>
            </a:r>
            <a:r>
              <a:rPr lang="fr-FR" sz="4000" b="1" dirty="0" err="1">
                <a:solidFill>
                  <a:srgbClr val="6A9CE9"/>
                </a:solidFill>
              </a:rPr>
              <a:t>objects</a:t>
            </a:r>
            <a:r>
              <a:rPr lang="fr-FR" sz="4000" b="1" dirty="0">
                <a:solidFill>
                  <a:srgbClr val="6A9CE9"/>
                </a:solidFill>
              </a:rPr>
              <a:t/>
            </a:r>
            <a:br>
              <a:rPr lang="fr-FR" sz="4000" b="1" dirty="0">
                <a:solidFill>
                  <a:srgbClr val="6A9CE9"/>
                </a:solidFill>
              </a:rPr>
            </a:br>
            <a:r>
              <a:rPr lang="fr-FR" sz="4000" b="1" dirty="0" smtClean="0">
                <a:solidFill>
                  <a:srgbClr val="6A9CE9"/>
                </a:solidFill>
              </a:rPr>
              <a:t>in a </a:t>
            </a:r>
            <a:r>
              <a:rPr lang="fr-FR" sz="4000" b="1" dirty="0" err="1" smtClean="0">
                <a:solidFill>
                  <a:srgbClr val="6A9CE9"/>
                </a:solidFill>
              </a:rPr>
              <a:t>programmatic</a:t>
            </a:r>
            <a:r>
              <a:rPr lang="fr-FR" sz="4000" b="1" dirty="0" smtClean="0">
                <a:solidFill>
                  <a:srgbClr val="6A9CE9"/>
                </a:solidFill>
              </a:rPr>
              <a:t> </a:t>
            </a:r>
            <a:r>
              <a:rPr lang="fr-FR" sz="4000" b="1" dirty="0" err="1" smtClean="0">
                <a:solidFill>
                  <a:srgbClr val="6A9CE9"/>
                </a:solidFill>
              </a:rPr>
              <a:t>way</a:t>
            </a:r>
            <a:endParaRPr lang="fr-FR" sz="40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1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196752"/>
            <a:ext cx="4752528" cy="2651881"/>
          </a:xfrm>
          <a:prstGeom prst="rect">
            <a:avLst/>
          </a:prstGeom>
        </p:spPr>
      </p:pic>
      <p:pic>
        <p:nvPicPr>
          <p:cNvPr id="5" name="Image 4" descr="Capture d’écran 2013-09-30 à 06.03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8499045" cy="2160240"/>
          </a:xfrm>
          <a:prstGeom prst="rect">
            <a:avLst/>
          </a:prstGeom>
        </p:spPr>
      </p:pic>
      <p:pic>
        <p:nvPicPr>
          <p:cNvPr id="6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-252536" y="2132856"/>
            <a:ext cx="3528392" cy="1940479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1584176" cy="4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60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60648"/>
            <a:ext cx="8136904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Lab Sessions</a:t>
            </a:r>
          </a:p>
          <a:p>
            <a:pPr algn="ctr" defTabSz="457200"/>
            <a:endParaRPr lang="nl-BE" sz="96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Overview</a:t>
            </a:r>
            <a:endParaRPr lang="nl-BE" sz="4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9964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707904" y="1844824"/>
            <a:ext cx="1800200" cy="1944216"/>
          </a:xfrm>
          <a:prstGeom prst="rightArrow">
            <a:avLst/>
          </a:prstGeom>
          <a:solidFill>
            <a:srgbClr val="DD80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21965"/>
            <a:ext cx="4176464" cy="1908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3717032"/>
            <a:ext cx="2579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playlist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2982" y="3429000"/>
            <a:ext cx="2080317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laylist</a:t>
            </a:r>
          </a:p>
          <a:p>
            <a:pPr algn="ctr"/>
            <a:r>
              <a:rPr lang="en-US" sz="2800" b="1" dirty="0" err="1" smtClean="0"/>
              <a:t>metamodel</a:t>
            </a:r>
            <a:endParaRPr lang="en-US" sz="2800" b="1" dirty="0" smtClean="0"/>
          </a:p>
        </p:txBody>
      </p:sp>
      <p:cxnSp>
        <p:nvCxnSpPr>
          <p:cNvPr id="5" name="Straight Arrow Connector 4"/>
          <p:cNvCxnSpPr>
            <a:stCxn id="4" idx="1"/>
            <a:endCxn id="7" idx="3"/>
          </p:cNvCxnSpPr>
          <p:nvPr/>
        </p:nvCxnSpPr>
        <p:spPr>
          <a:xfrm flipH="1" flipV="1">
            <a:off x="2057335" y="3906054"/>
            <a:ext cx="1146513" cy="72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7262421">
            <a:off x="2137241" y="4891623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131111">
            <a:off x="4289386" y="4794229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4818630">
            <a:off x="3430341" y="4656734"/>
            <a:ext cx="1339413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949280"/>
            <a:ext cx="2520280" cy="67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5733256"/>
            <a:ext cx="2013866" cy="115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96136" y="2420888"/>
            <a:ext cx="287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odel-to-model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176" y="4725144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odel-to-text</a:t>
            </a:r>
          </a:p>
        </p:txBody>
      </p:sp>
      <p:pic>
        <p:nvPicPr>
          <p:cNvPr id="31" name="Picture 30" descr="flowplayer_flas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165304"/>
            <a:ext cx="2808312" cy="4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897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46531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Thumbnails (vignettes) of each video sequence (e.g., PGN format)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904" y="523758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23728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87624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23728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645024"/>
            <a:ext cx="936104" cy="250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7624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8" descr="téléchargement (5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445224"/>
            <a:ext cx="2232248" cy="1310398"/>
          </a:xfrm>
          <a:prstGeom prst="rect">
            <a:avLst/>
          </a:prstGeom>
        </p:spPr>
      </p:pic>
      <p:pic>
        <p:nvPicPr>
          <p:cNvPr id="5" name="Picture 4" descr="Capture d’écran 2015-09-28 à 17.42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09120"/>
            <a:ext cx="1418121" cy="2225948"/>
          </a:xfrm>
          <a:prstGeom prst="rect">
            <a:avLst/>
          </a:prstGeom>
        </p:spPr>
      </p:pic>
      <p:pic>
        <p:nvPicPr>
          <p:cNvPr id="17" name="Picture 16" descr="Capture d’écran 2015-09-23 à 07.20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77072"/>
            <a:ext cx="1603840" cy="16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2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347864" y="3573016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3383868" y="5265204"/>
            <a:ext cx="57606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3347864" y="44371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apture d’écran 2015-09-23 à 07.3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892007"/>
            <a:ext cx="576064" cy="959368"/>
          </a:xfrm>
          <a:prstGeom prst="rect">
            <a:avLst/>
          </a:prstGeom>
        </p:spPr>
      </p:pic>
      <p:pic>
        <p:nvPicPr>
          <p:cNvPr id="21" name="Picture 20" descr="Capture d’écran 2015-09-23 à 07.35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877272"/>
            <a:ext cx="1368152" cy="7389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301208"/>
            <a:ext cx="2326278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…</a:t>
            </a:r>
            <a:endParaRPr lang="en-US" sz="1400" b="1" dirty="0"/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949280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4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60648"/>
            <a:ext cx="8136904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Xtend</a:t>
            </a:r>
          </a:p>
          <a:p>
            <a:pPr algn="ctr" defTabSz="457200"/>
            <a:endParaRPr lang="nl-BE" sz="32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Advanced features (active annotation)</a:t>
            </a:r>
          </a:p>
          <a:p>
            <a:pPr algn="ctr" defTabSz="457200"/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Model transformation in depth</a:t>
            </a:r>
          </a:p>
          <a:p>
            <a:pPr algn="ctr" defTabSz="457200"/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MDE enables Xtend</a:t>
            </a:r>
            <a:endParaRPr lang="nl-BE" sz="32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0001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11" name="Espace réservé du contenu 10" descr="téléchargement (1)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2" b="-46472"/>
          <a:stretch>
            <a:fillRect/>
          </a:stretch>
        </p:blipFill>
        <p:spPr>
          <a:xfrm>
            <a:off x="395536" y="1844824"/>
            <a:ext cx="8229600" cy="4525963"/>
          </a:xfrm>
        </p:spPr>
      </p:pic>
      <p:sp>
        <p:nvSpPr>
          <p:cNvPr id="12" name="Rectangle 11"/>
          <p:cNvSpPr/>
          <p:nvPr/>
        </p:nvSpPr>
        <p:spPr>
          <a:xfrm>
            <a:off x="431032" y="836712"/>
            <a:ext cx="8712968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4"/>
              </a:rPr>
              <a:t>http://www.eclipse.org/xtend/</a:t>
            </a:r>
            <a:r>
              <a:rPr lang="fr-FR" sz="2800" dirty="0" smtClean="0">
                <a:hlinkClick r:id="rId4"/>
              </a:rPr>
              <a:t>documentation.html</a:t>
            </a:r>
            <a:endParaRPr lang="fr-FR" sz="2800" dirty="0" smtClean="0"/>
          </a:p>
          <a:p>
            <a:r>
              <a:rPr lang="fr-FR" sz="2800" dirty="0">
                <a:hlinkClick r:id="rId5"/>
              </a:rPr>
              <a:t>http://jnario.org/org/jnario/jnario/documentation/</a:t>
            </a:r>
            <a:r>
              <a:rPr lang="fr-FR" sz="2800" dirty="0" smtClean="0">
                <a:hlinkClick r:id="rId5"/>
              </a:rPr>
              <a:t>20FactsAboutXtendSpec.html</a:t>
            </a:r>
            <a:endParaRPr lang="fr-FR" sz="2800" dirty="0" smtClean="0"/>
          </a:p>
          <a:p>
            <a:r>
              <a:rPr lang="fr-FR" sz="2800" dirty="0">
                <a:hlinkClick r:id="rId6"/>
              </a:rPr>
              <a:t>http://blog.efftinge.de/2012/12/java-8-vs-</a:t>
            </a:r>
            <a:r>
              <a:rPr lang="fr-FR" sz="2800" dirty="0" smtClean="0">
                <a:hlinkClick r:id="rId6"/>
              </a:rPr>
              <a:t>xtend.html</a:t>
            </a:r>
            <a:endParaRPr lang="fr-FR" sz="2800" dirty="0" smtClean="0"/>
          </a:p>
          <a:p>
            <a:r>
              <a:rPr lang="fr-FR" sz="2800" dirty="0">
                <a:hlinkClick r:id="rId7"/>
              </a:rPr>
              <a:t>http://eclipsesource.com/blogs/tutorials/emf-tutorial</a:t>
            </a:r>
            <a:r>
              <a:rPr lang="fr-FR" sz="2800" dirty="0" smtClean="0">
                <a:hlinkClick r:id="rId7"/>
              </a:rPr>
              <a:t>/</a:t>
            </a:r>
            <a:endParaRPr lang="fr-FR" sz="2800" dirty="0" smtClean="0"/>
          </a:p>
          <a:p>
            <a:endParaRPr lang="fr-FR" sz="2800" dirty="0" smtClean="0"/>
          </a:p>
          <a:p>
            <a:endParaRPr lang="fr-FR" sz="2800" dirty="0" smtClean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1588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996952"/>
            <a:ext cx="813690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Xtext.xtext?</a:t>
            </a:r>
            <a:endParaRPr lang="nl-BE" sz="32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0054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1720" y="5157192"/>
            <a:ext cx="3888432" cy="1200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v3/seq1.avi</a:t>
            </a:r>
          </a:p>
          <a:p>
            <a:r>
              <a:rPr lang="en-US" sz="2400" dirty="0" smtClean="0"/>
              <a:t>/</a:t>
            </a:r>
            <a:r>
              <a:rPr lang="en-US" sz="2400" dirty="0"/>
              <a:t>path/to</a:t>
            </a:r>
            <a:r>
              <a:rPr lang="en-US" sz="2400" dirty="0" smtClean="0"/>
              <a:t>/video2.avi</a:t>
            </a:r>
            <a:endParaRPr lang="en-US" sz="2400" dirty="0"/>
          </a:p>
          <a:p>
            <a:r>
              <a:rPr lang="en-US" sz="2400" dirty="0" smtClean="0"/>
              <a:t>/</a:t>
            </a:r>
            <a:r>
              <a:rPr lang="en-US" sz="2400" dirty="0"/>
              <a:t>path/to</a:t>
            </a:r>
            <a:r>
              <a:rPr lang="en-US" sz="2400" dirty="0" smtClean="0"/>
              <a:t>/video3.avi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013176"/>
            <a:ext cx="2661938" cy="1521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5589240"/>
            <a:ext cx="98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.m3u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odel-to-text</a:t>
            </a:r>
          </a:p>
        </p:txBody>
      </p:sp>
    </p:spTree>
    <p:extLst>
      <p:ext uri="{BB962C8B-B14F-4D97-AF65-F5344CB8AC3E}">
        <p14:creationId xmlns:p14="http://schemas.microsoft.com/office/powerpoint/2010/main" val="67423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5085184"/>
            <a:ext cx="205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.m3u (extended)</a:t>
            </a:r>
            <a:endParaRPr lang="en-US" sz="2800" dirty="0"/>
          </a:p>
        </p:txBody>
      </p:sp>
      <p:pic>
        <p:nvPicPr>
          <p:cNvPr id="7" name="Picture 6" descr="flowplayer_f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5229200"/>
            <a:ext cx="3456384" cy="505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3768" y="4653136"/>
            <a:ext cx="4572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200" dirty="0"/>
              <a:t>#EXTM3U</a:t>
            </a:r>
          </a:p>
          <a:p>
            <a:r>
              <a:rPr lang="en-US" sz="1200" dirty="0"/>
              <a:t>#EXT-X-DISCONTINUITY</a:t>
            </a:r>
          </a:p>
          <a:p>
            <a:r>
              <a:rPr lang="en-US" sz="1200" dirty="0"/>
              <a:t>#EXTINF:3</a:t>
            </a:r>
          </a:p>
          <a:p>
            <a:r>
              <a:rPr lang="en-US" sz="1200" dirty="0"/>
              <a:t>resources/videos/vp0-logo/</a:t>
            </a:r>
            <a:r>
              <a:rPr lang="en-US" sz="1200" dirty="0" err="1"/>
              <a:t>logo_start.ts</a:t>
            </a:r>
            <a:endParaRPr lang="en-US" sz="1200" dirty="0"/>
          </a:p>
          <a:p>
            <a:r>
              <a:rPr lang="en-US" sz="1200" dirty="0"/>
              <a:t>#EXT-X-DISCONTINUITY</a:t>
            </a:r>
          </a:p>
          <a:p>
            <a:r>
              <a:rPr lang="en-US" sz="1200" dirty="0"/>
              <a:t>#EXTINF:12</a:t>
            </a:r>
          </a:p>
          <a:p>
            <a:r>
              <a:rPr lang="en-US" sz="1200" dirty="0"/>
              <a:t>resources/videos/vp1-QR/QR05_1.ts</a:t>
            </a:r>
          </a:p>
          <a:p>
            <a:r>
              <a:rPr lang="en-US" sz="1200" dirty="0"/>
              <a:t>#EXT-X-DISCONTINUITY</a:t>
            </a:r>
          </a:p>
          <a:p>
            <a:r>
              <a:rPr lang="en-US" sz="1200" dirty="0"/>
              <a:t>#EXTINF:2</a:t>
            </a:r>
          </a:p>
          <a:p>
            <a:r>
              <a:rPr lang="en-US" sz="1200" dirty="0"/>
              <a:t>resources/videos/vp2-intro-fluide-glacial/EtPendantCeTempsLaEn1975_processed.ts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3140968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odel-to-text</a:t>
            </a:r>
          </a:p>
        </p:txBody>
      </p:sp>
    </p:spTree>
    <p:extLst>
      <p:ext uri="{BB962C8B-B14F-4D97-AF65-F5344CB8AC3E}">
        <p14:creationId xmlns:p14="http://schemas.microsoft.com/office/powerpoint/2010/main" val="101217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707904" y="1844824"/>
            <a:ext cx="1800200" cy="1944216"/>
          </a:xfrm>
          <a:prstGeom prst="rightArrow">
            <a:avLst/>
          </a:prstGeom>
          <a:solidFill>
            <a:srgbClr val="DD80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21965"/>
            <a:ext cx="4176464" cy="1908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3717032"/>
            <a:ext cx="2579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playlist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2982" y="3429000"/>
            <a:ext cx="2080317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laylist</a:t>
            </a:r>
          </a:p>
          <a:p>
            <a:pPr algn="ctr"/>
            <a:r>
              <a:rPr lang="en-US" sz="2800" b="1" dirty="0" err="1" smtClean="0"/>
              <a:t>metamodel</a:t>
            </a:r>
            <a:endParaRPr lang="en-US" sz="2800" b="1" dirty="0" smtClean="0"/>
          </a:p>
        </p:txBody>
      </p:sp>
      <p:cxnSp>
        <p:nvCxnSpPr>
          <p:cNvPr id="5" name="Straight Arrow Connector 4"/>
          <p:cNvCxnSpPr>
            <a:stCxn id="4" idx="1"/>
            <a:endCxn id="7" idx="3"/>
          </p:cNvCxnSpPr>
          <p:nvPr/>
        </p:nvCxnSpPr>
        <p:spPr>
          <a:xfrm flipH="1" flipV="1">
            <a:off x="2057335" y="3906054"/>
            <a:ext cx="1146513" cy="72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7262421">
            <a:off x="2137241" y="4891623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131111">
            <a:off x="4289386" y="4794229"/>
            <a:ext cx="1800200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4818630">
            <a:off x="3430341" y="4656734"/>
            <a:ext cx="1339413" cy="7130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949280"/>
            <a:ext cx="2520280" cy="67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5733256"/>
            <a:ext cx="2013866" cy="115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96136" y="2420888"/>
            <a:ext cx="287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odel-to-model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176" y="4725144"/>
            <a:ext cx="24586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odel-to-text</a:t>
            </a:r>
          </a:p>
        </p:txBody>
      </p:sp>
      <p:pic>
        <p:nvPicPr>
          <p:cNvPr id="31" name="Picture 30" descr="flowplayer_flas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165304"/>
            <a:ext cx="2808312" cy="4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4869160"/>
            <a:ext cx="172819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Thumbnails (vignettes) of each video sequence (e.g., PGN format)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7944" y="5085184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36168" y="509356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08104" y="5085184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2778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794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08104" y="5733256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789040"/>
            <a:ext cx="1728192" cy="4629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27784" y="638132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7944" y="6381328"/>
            <a:ext cx="1224136" cy="360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46531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Thumbnails (vignettes) of each video sequence (e.g., PGN format)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904" y="523758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23728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87624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23728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645024"/>
            <a:ext cx="936104" cy="250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7624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8" descr="téléchargement (5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085184"/>
            <a:ext cx="2232248" cy="1310398"/>
          </a:xfrm>
          <a:prstGeom prst="rect">
            <a:avLst/>
          </a:prstGeom>
        </p:spPr>
      </p:pic>
      <p:pic>
        <p:nvPicPr>
          <p:cNvPr id="5" name="Picture 4" descr="Capture d’écran 2015-09-28 à 17.42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09120"/>
            <a:ext cx="1418121" cy="22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275856" y="2708920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46531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Thumbnails (vignettes) of each video sequence (e.g., PGN format)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3140968"/>
            <a:ext cx="19598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odel-to-*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904" y="523758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23728" y="522920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87624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23728" y="5877272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645024"/>
            <a:ext cx="936104" cy="250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1520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7624" y="6525344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8" descr="téléchargement (5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445224"/>
            <a:ext cx="2232248" cy="1310398"/>
          </a:xfrm>
          <a:prstGeom prst="rect">
            <a:avLst/>
          </a:prstGeom>
        </p:spPr>
      </p:pic>
      <p:pic>
        <p:nvPicPr>
          <p:cNvPr id="5" name="Picture 4" descr="Capture d’écran 2015-09-28 à 17.42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09120"/>
            <a:ext cx="1418121" cy="2225948"/>
          </a:xfrm>
          <a:prstGeom prst="rect">
            <a:avLst/>
          </a:prstGeom>
        </p:spPr>
      </p:pic>
      <p:pic>
        <p:nvPicPr>
          <p:cNvPr id="17" name="Picture 16" descr="Capture d’écran 2015-09-23 à 07.20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77072"/>
            <a:ext cx="1603840" cy="16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2843808" y="371703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apture d’écran 2015-09-22 à 13.06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661248"/>
            <a:ext cx="936104" cy="922941"/>
          </a:xfrm>
          <a:prstGeom prst="rect">
            <a:avLst/>
          </a:prstGeom>
        </p:spPr>
      </p:pic>
      <p:pic>
        <p:nvPicPr>
          <p:cNvPr id="7" name="Picture 6" descr="Capture d’écran 2015-09-28 à 18.08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89" y="0"/>
            <a:ext cx="3225023" cy="38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9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apture d’écran 2015-09-22 à 13.06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576064" cy="579739"/>
          </a:xfrm>
          <a:prstGeom prst="rect">
            <a:avLst/>
          </a:prstGeom>
        </p:spPr>
      </p:pic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1619672" y="3140968"/>
            <a:ext cx="151216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lowplayer_flas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93096"/>
            <a:ext cx="2808312" cy="41067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527884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8" descr="téléchargement (5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53136"/>
            <a:ext cx="2232248" cy="1310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653136"/>
            <a:ext cx="936104" cy="25074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5544108" y="3392996"/>
            <a:ext cx="20162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20272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2552" y="5021560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56376" y="5013176"/>
            <a:ext cx="864096" cy="2160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16216" y="5445224"/>
            <a:ext cx="146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18, 167, 899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3707904" y="4293096"/>
            <a:ext cx="381642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805264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58ED5"/>
                </a:solidFill>
              </a:rPr>
              <a:t>Material</a:t>
            </a:r>
            <a:endParaRPr lang="en-US" b="1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	</a:t>
            </a:r>
          </a:p>
          <a:p>
            <a:pPr marL="0" indent="0" algn="ctr">
              <a:buNone/>
            </a:pPr>
            <a:r>
              <a:rPr lang="en-US" b="1" dirty="0"/>
              <a:t>	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https://github.com/acherm/teaching-MDE-MIAGE1718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5508104" cy="251644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3347864" y="3573016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3383868" y="5265204"/>
            <a:ext cx="57606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3347864" y="4437112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apture d’écran 2015-09-23 à 07.3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892007"/>
            <a:ext cx="576064" cy="959368"/>
          </a:xfrm>
          <a:prstGeom prst="rect">
            <a:avLst/>
          </a:prstGeom>
        </p:spPr>
      </p:pic>
      <p:pic>
        <p:nvPicPr>
          <p:cNvPr id="21" name="Picture 20" descr="Capture d’écran 2015-09-23 à 07.35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877272"/>
            <a:ext cx="1368152" cy="7389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301208"/>
            <a:ext cx="2326278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…</a:t>
            </a:r>
            <a:endParaRPr lang="en-US" sz="1400" b="1" dirty="0"/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949280"/>
            <a:ext cx="792088" cy="8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0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4560774">
            <a:off x="1453169" y="3931529"/>
            <a:ext cx="3441263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4255579" cy="194421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7300527">
            <a:off x="2820628" y="3809818"/>
            <a:ext cx="4078694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apture d’écran 2015-09-23 à 07.3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877272"/>
            <a:ext cx="1368152" cy="7389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301208"/>
            <a:ext cx="2326278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1400" b="1" dirty="0" smtClean="0"/>
              <a:t>…</a:t>
            </a:r>
            <a:endParaRPr lang="en-US" sz="1400" b="1" dirty="0"/>
          </a:p>
        </p:txBody>
      </p:sp>
      <p:pic>
        <p:nvPicPr>
          <p:cNvPr id="20" name="Picture 19" descr="Capture d’écran 2015-09-23 à 07.20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949280"/>
            <a:ext cx="792088" cy="820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2120" y="548680"/>
            <a:ext cx="3379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Feature model</a:t>
            </a:r>
            <a:r>
              <a:rPr lang="en-US" dirty="0" smtClean="0"/>
              <a:t>: another model </a:t>
            </a:r>
          </a:p>
          <a:p>
            <a:r>
              <a:rPr lang="en-US" dirty="0" smtClean="0"/>
              <a:t>for modeling “features” of your </a:t>
            </a:r>
          </a:p>
          <a:p>
            <a:r>
              <a:rPr lang="en-US" dirty="0" smtClean="0"/>
              <a:t>Web site (</a:t>
            </a:r>
            <a:r>
              <a:rPr lang="en-US" dirty="0" err="1" smtClean="0"/>
              <a:t>eg</a:t>
            </a:r>
            <a:r>
              <a:rPr lang="en-US" dirty="0" smtClean="0"/>
              <a:t> ability to save the </a:t>
            </a:r>
          </a:p>
          <a:p>
            <a:r>
              <a:rPr lang="en-US" dirty="0" smtClean="0"/>
              <a:t>video; mode=generation </a:t>
            </a:r>
          </a:p>
          <a:p>
            <a:r>
              <a:rPr lang="en-US" dirty="0" smtClean="0"/>
              <a:t>with frequencies)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4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504" y="260648"/>
            <a:ext cx="892899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80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Model </a:t>
            </a:r>
          </a:p>
          <a:p>
            <a:pPr algn="ctr" defTabSz="457200"/>
            <a:r>
              <a:rPr lang="nl-BE" sz="80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Transformations</a:t>
            </a:r>
          </a:p>
          <a:p>
            <a:pPr algn="ctr" defTabSz="457200"/>
            <a:endParaRPr lang="nl-BE" sz="80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0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Taxonomy + Examples</a:t>
            </a:r>
            <a:endParaRPr lang="nl-BE" sz="40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6996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Abstraction Gap 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 smtClean="0">
                <a:solidFill>
                  <a:srgbClr val="6A9CE9"/>
                </a:solidFill>
              </a:rPr>
              <a:t>Transformation is the key</a:t>
            </a:r>
            <a:endParaRPr lang="en-US" sz="3100" dirty="0">
              <a:solidFill>
                <a:srgbClr val="6A9CE9"/>
              </a:solidFill>
            </a:endParaRPr>
          </a:p>
        </p:txBody>
      </p:sp>
      <p:pic>
        <p:nvPicPr>
          <p:cNvPr id="15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0" y="5589240"/>
            <a:ext cx="1979712" cy="1088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Capture d’écran 2012-02-08 à 10.08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" y="1124744"/>
            <a:ext cx="9144000" cy="3880160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6597989" y="4547303"/>
            <a:ext cx="2520280" cy="2341405"/>
            <a:chOff x="4860032" y="1645196"/>
            <a:chExt cx="4716016" cy="522920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5470148"/>
              <a:ext cx="2133548" cy="140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 descr="orang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1789212"/>
              <a:ext cx="1800200" cy="1800200"/>
            </a:xfrm>
            <a:prstGeom prst="rect">
              <a:avLst/>
            </a:prstGeom>
          </p:spPr>
        </p:pic>
        <p:pic>
          <p:nvPicPr>
            <p:cNvPr id="9" name="Image 8" descr="twitter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4813548"/>
              <a:ext cx="3456384" cy="642888"/>
            </a:xfrm>
            <a:prstGeom prst="rect">
              <a:avLst/>
            </a:prstGeom>
          </p:spPr>
        </p:pic>
        <p:pic>
          <p:nvPicPr>
            <p:cNvPr id="10" name="Image 9" descr="logo4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9" y="3805437"/>
              <a:ext cx="2880320" cy="995020"/>
            </a:xfrm>
            <a:prstGeom prst="rect">
              <a:avLst/>
            </a:prstGeom>
          </p:spPr>
        </p:pic>
        <p:pic>
          <p:nvPicPr>
            <p:cNvPr id="11" name="Image 10" descr="android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856" y="1861220"/>
              <a:ext cx="1728192" cy="1728192"/>
            </a:xfrm>
            <a:prstGeom prst="rect">
              <a:avLst/>
            </a:prstGeom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5426847"/>
              <a:ext cx="2376264" cy="1447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3" name="Image 12" descr="Capture d’écran 2012-10-22 à 23.38.46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1645196"/>
              <a:ext cx="1882411" cy="1387919"/>
            </a:xfrm>
            <a:prstGeom prst="rect">
              <a:avLst/>
            </a:prstGeom>
          </p:spPr>
        </p:pic>
      </p:grpSp>
      <p:pic>
        <p:nvPicPr>
          <p:cNvPr id="14" name="Image 13" descr="o37ti10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" y="4293096"/>
            <a:ext cx="1339191" cy="10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 d’écran 2015-11-17 à 18.26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33" b="-8433"/>
          <a:stretch>
            <a:fillRect/>
          </a:stretch>
        </p:blipFill>
        <p:spPr>
          <a:xfrm>
            <a:off x="1155" y="692696"/>
            <a:ext cx="9165296" cy="5040560"/>
          </a:xfrm>
        </p:spPr>
      </p:pic>
    </p:spTree>
    <p:extLst>
      <p:ext uri="{BB962C8B-B14F-4D97-AF65-F5344CB8AC3E}">
        <p14:creationId xmlns:p14="http://schemas.microsoft.com/office/powerpoint/2010/main" val="2990120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 d’écran 2015-11-20 à 08.45.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83" b="-4928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259632" y="620688"/>
            <a:ext cx="68762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Andy </a:t>
            </a:r>
            <a:r>
              <a:rPr lang="en-US" sz="2800" b="1" dirty="0" err="1"/>
              <a:t>Schürr</a:t>
            </a:r>
            <a:r>
              <a:rPr lang="en-US" sz="2800" b="1" dirty="0"/>
              <a:t>, Felix </a:t>
            </a:r>
            <a:r>
              <a:rPr lang="en-US" sz="2800" b="1" dirty="0" err="1"/>
              <a:t>Klar</a:t>
            </a:r>
            <a:r>
              <a:rPr lang="en-US" sz="2800" b="1" dirty="0"/>
              <a:t> “15 Years of Triple Graph Grammars.” ICGT </a:t>
            </a:r>
            <a:r>
              <a:rPr lang="en-US" sz="2800" b="1" dirty="0" smtClean="0"/>
              <a:t>2008</a:t>
            </a:r>
          </a:p>
          <a:p>
            <a:endParaRPr lang="en-US" sz="2000" b="1" dirty="0"/>
          </a:p>
          <a:p>
            <a:r>
              <a:rPr lang="en-US" sz="2000" b="1" dirty="0" smtClean="0"/>
              <a:t>(</a:t>
            </a:r>
            <a:r>
              <a:rPr lang="en-US" sz="2000" b="1" dirty="0" err="1" smtClean="0"/>
              <a:t>decalarative</a:t>
            </a:r>
            <a:r>
              <a:rPr lang="en-US" sz="2000" b="1" dirty="0" smtClean="0"/>
              <a:t>; bi-</a:t>
            </a:r>
            <a:r>
              <a:rPr lang="en-US" sz="2000" b="1" dirty="0" err="1" smtClean="0"/>
              <a:t>directionnal</a:t>
            </a:r>
            <a:r>
              <a:rPr lang="en-US" sz="2000" b="1" dirty="0" smtClean="0"/>
              <a:t>; model-to-model)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3343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ATL (http://</a:t>
            </a:r>
            <a:r>
              <a:rPr lang="en-US" sz="2800" dirty="0" err="1"/>
              <a:t>www.eclipse.org</a:t>
            </a:r>
            <a:r>
              <a:rPr lang="en-US" sz="2800" dirty="0"/>
              <a:t>/</a:t>
            </a:r>
            <a:r>
              <a:rPr lang="en-US" sz="2800" dirty="0" err="1"/>
              <a:t>atl</a:t>
            </a:r>
            <a:r>
              <a:rPr lang="en-US" sz="2800" dirty="0"/>
              <a:t>/</a:t>
            </a:r>
            <a:r>
              <a:rPr lang="en-US" sz="2800" dirty="0" err="1"/>
              <a:t>atlTransformations</a:t>
            </a:r>
            <a:r>
              <a:rPr lang="en-US" sz="2800" dirty="0" smtClean="0"/>
              <a:t>/) </a:t>
            </a:r>
            <a:endParaRPr lang="en-US" sz="2800" dirty="0"/>
          </a:p>
        </p:txBody>
      </p:sp>
      <p:pic>
        <p:nvPicPr>
          <p:cNvPr id="4" name="Content Placeholder 3" descr="Capture d’écran 2015-11-20 à 08.51.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5" b="-16025"/>
          <a:stretch>
            <a:fillRect/>
          </a:stretch>
        </p:blipFill>
        <p:spPr>
          <a:xfrm>
            <a:off x="1259632" y="3700691"/>
            <a:ext cx="5740965" cy="3157309"/>
          </a:xfrm>
        </p:spPr>
      </p:pic>
      <p:pic>
        <p:nvPicPr>
          <p:cNvPr id="5" name="Picture 4" descr="Capture d’écran 2015-11-20 à 08.50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4609244" cy="2301343"/>
          </a:xfrm>
          <a:prstGeom prst="rect">
            <a:avLst/>
          </a:prstGeom>
        </p:spPr>
      </p:pic>
      <p:pic>
        <p:nvPicPr>
          <p:cNvPr id="6" name="Picture 5" descr="Capture d’écran 2015-11-20 à 08.50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96752"/>
            <a:ext cx="4211960" cy="23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9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 d’écran 2015-11-17 à 18.24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01" b="-52201"/>
          <a:stretch>
            <a:fillRect/>
          </a:stretch>
        </p:blipFill>
        <p:spPr>
          <a:xfrm>
            <a:off x="0" y="1052736"/>
            <a:ext cx="9051063" cy="4977736"/>
          </a:xfrm>
        </p:spPr>
      </p:pic>
    </p:spTree>
    <p:extLst>
      <p:ext uri="{BB962C8B-B14F-4D97-AF65-F5344CB8AC3E}">
        <p14:creationId xmlns:p14="http://schemas.microsoft.com/office/powerpoint/2010/main" val="1077794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Capture d’écran 2012-02-08 à 10.0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59"/>
            <a:ext cx="7272808" cy="5536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 descr="Capture d’écran 2013-09-29 à 15.04.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0"/>
            <a:ext cx="6552728" cy="12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Image 7" descr="Capture d’écran 2013-09-29 à 15.00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6752"/>
            <a:ext cx="5976664" cy="20612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One step/stage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 smtClean="0">
                <a:solidFill>
                  <a:srgbClr val="6A9CE9"/>
                </a:solidFill>
              </a:rPr>
              <a:t>hardly the case</a:t>
            </a:r>
            <a:endParaRPr lang="en-US" sz="2000" dirty="0">
              <a:solidFill>
                <a:srgbClr val="6A9CE9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411760" y="4581128"/>
            <a:ext cx="1368152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5220072" y="4725144"/>
            <a:ext cx="1080120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6084168" y="6237312"/>
            <a:ext cx="205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.m3u (extended)</a:t>
            </a:r>
            <a:endParaRPr lang="en-US" sz="2000" dirty="0"/>
          </a:p>
        </p:txBody>
      </p:sp>
      <p:pic>
        <p:nvPicPr>
          <p:cNvPr id="16" name="Picture 15" descr="flowplayer_f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501008"/>
            <a:ext cx="2664296" cy="3896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63680" y="4221088"/>
            <a:ext cx="2880320" cy="18697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#EXTM3U</a:t>
            </a:r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#EXTINF:3</a:t>
            </a:r>
          </a:p>
          <a:p>
            <a:r>
              <a:rPr lang="en-US" sz="1050" dirty="0"/>
              <a:t>resources/videos/vp0-logo/</a:t>
            </a:r>
            <a:r>
              <a:rPr lang="en-US" sz="1050" dirty="0" err="1"/>
              <a:t>logo_start.ts</a:t>
            </a:r>
            <a:endParaRPr lang="en-US" sz="1050" dirty="0"/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#EXTINF:12</a:t>
            </a:r>
          </a:p>
          <a:p>
            <a:r>
              <a:rPr lang="en-US" sz="1050" dirty="0"/>
              <a:t>resources/videos/vp1-QR/QR05_1.ts</a:t>
            </a:r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#EXTINF:2</a:t>
            </a:r>
          </a:p>
          <a:p>
            <a:r>
              <a:rPr lang="en-US" sz="1050" dirty="0"/>
              <a:t>resources/videos/vp2-intro-fluide-glacial/EtPendantCeTempsLaEn1975_processed.ts</a:t>
            </a:r>
          </a:p>
        </p:txBody>
      </p:sp>
      <p:pic>
        <p:nvPicPr>
          <p:cNvPr id="19" name="Picture 18" descr="Capture d’écran 2015-09-23 à 07.30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74" y="4293096"/>
            <a:ext cx="2679439" cy="12241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79912" y="4509120"/>
            <a:ext cx="13681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dirty="0" smtClean="0"/>
              <a:t>laylist model</a:t>
            </a:r>
          </a:p>
        </p:txBody>
      </p:sp>
    </p:spTree>
    <p:extLst>
      <p:ext uri="{BB962C8B-B14F-4D97-AF65-F5344CB8AC3E}">
        <p14:creationId xmlns:p14="http://schemas.microsoft.com/office/powerpoint/2010/main" val="96002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Plan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558ED5"/>
                </a:solidFill>
              </a:rPr>
              <a:t>Model Management in a </a:t>
            </a:r>
            <a:r>
              <a:rPr lang="fr-FR" dirty="0" err="1" smtClean="0">
                <a:solidFill>
                  <a:srgbClr val="558ED5"/>
                </a:solidFill>
              </a:rPr>
              <a:t>nutshell</a:t>
            </a:r>
            <a:r>
              <a:rPr lang="fr-FR" dirty="0" smtClean="0">
                <a:solidFill>
                  <a:srgbClr val="558ED5"/>
                </a:solidFill>
              </a:rPr>
              <a:t> </a:t>
            </a:r>
          </a:p>
          <a:p>
            <a:pPr lvl="1"/>
            <a:r>
              <a:rPr lang="fr-FR" dirty="0" err="1" smtClean="0"/>
              <a:t>Loading</a:t>
            </a:r>
            <a:r>
              <a:rPr lang="fr-FR" dirty="0" smtClean="0"/>
              <a:t>, </a:t>
            </a:r>
            <a:r>
              <a:rPr lang="fr-FR" dirty="0" err="1" smtClean="0"/>
              <a:t>serializing</a:t>
            </a:r>
            <a:r>
              <a:rPr lang="fr-FR" dirty="0" smtClean="0"/>
              <a:t>, </a:t>
            </a:r>
            <a:r>
              <a:rPr lang="fr-FR" dirty="0" err="1" smtClean="0"/>
              <a:t>transforming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 smtClean="0"/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Xtend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Java 10,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cheatsheet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features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: extension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, active annotations,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template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expressions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Xtend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behing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magic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Xtext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MDE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Model Management +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Xtend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Model transformations</a:t>
            </a: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@Aspect annotation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Xtend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+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Xtext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breathing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life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into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1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Image 7" descr="Capture d’écran 2013-09-29 à 15.00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6752"/>
            <a:ext cx="5976664" cy="20612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One step/stage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 smtClean="0">
                <a:solidFill>
                  <a:srgbClr val="6A9CE9"/>
                </a:solidFill>
              </a:rPr>
              <a:t>hardly the case</a:t>
            </a:r>
            <a:endParaRPr lang="en-US" sz="2000" dirty="0">
              <a:solidFill>
                <a:srgbClr val="6A9CE9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411760" y="4581128"/>
            <a:ext cx="648072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5220072" y="4725144"/>
            <a:ext cx="1080120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6084168" y="6237312"/>
            <a:ext cx="205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.m3u (extended)</a:t>
            </a:r>
            <a:endParaRPr lang="en-US" sz="2000" dirty="0"/>
          </a:p>
        </p:txBody>
      </p:sp>
      <p:pic>
        <p:nvPicPr>
          <p:cNvPr id="16" name="Picture 15" descr="flowplayer_f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501008"/>
            <a:ext cx="2664296" cy="3896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63680" y="4221088"/>
            <a:ext cx="2880320" cy="18697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#EXTM3U</a:t>
            </a:r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#EXTINF:3</a:t>
            </a:r>
          </a:p>
          <a:p>
            <a:r>
              <a:rPr lang="en-US" sz="1050" dirty="0"/>
              <a:t>resources/videos/vp0-logo/</a:t>
            </a:r>
            <a:r>
              <a:rPr lang="en-US" sz="1050" dirty="0" err="1"/>
              <a:t>logo_start.ts</a:t>
            </a:r>
            <a:endParaRPr lang="en-US" sz="1050" dirty="0"/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#EXTINF:12</a:t>
            </a:r>
          </a:p>
          <a:p>
            <a:r>
              <a:rPr lang="en-US" sz="1050" dirty="0"/>
              <a:t>resources/videos/vp1-QR/QR05_1.ts</a:t>
            </a:r>
          </a:p>
          <a:p>
            <a:r>
              <a:rPr lang="en-US" sz="1050" dirty="0"/>
              <a:t>#EXT-X-DISCONTINUITY</a:t>
            </a:r>
          </a:p>
          <a:p>
            <a:r>
              <a:rPr lang="en-US" sz="1050" dirty="0"/>
              <a:t>#EXTINF:2</a:t>
            </a:r>
          </a:p>
          <a:p>
            <a:r>
              <a:rPr lang="en-US" sz="1050" dirty="0"/>
              <a:t>resources/videos/vp2-intro-fluide-glacial/EtPendantCeTempsLaEn1975_processed.ts</a:t>
            </a:r>
          </a:p>
        </p:txBody>
      </p:sp>
      <p:pic>
        <p:nvPicPr>
          <p:cNvPr id="19" name="Picture 18" descr="Capture d’écran 2015-09-23 à 07.30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74" y="4293096"/>
            <a:ext cx="2679439" cy="12241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79912" y="4509120"/>
            <a:ext cx="13681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dirty="0" smtClean="0"/>
              <a:t>laylist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5013176"/>
            <a:ext cx="936104" cy="25074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228184" y="5013176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èche vers la droite 11"/>
          <p:cNvSpPr/>
          <p:nvPr/>
        </p:nvSpPr>
        <p:spPr>
          <a:xfrm>
            <a:off x="3419872" y="4581128"/>
            <a:ext cx="360040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39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Problem space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>
                <a:solidFill>
                  <a:srgbClr val="6A9CE9"/>
                </a:solidFill>
              </a:rPr>
              <a:t>C</a:t>
            </a:r>
            <a:r>
              <a:rPr lang="en-US" sz="3100" b="1" dirty="0" smtClean="0">
                <a:solidFill>
                  <a:srgbClr val="6A9CE9"/>
                </a:solidFill>
              </a:rPr>
              <a:t>ombination of </a:t>
            </a:r>
            <a:r>
              <a:rPr lang="en-US" sz="3100" b="1" dirty="0" err="1" smtClean="0">
                <a:solidFill>
                  <a:srgbClr val="6A9CE9"/>
                </a:solidFill>
              </a:rPr>
              <a:t>expertises</a:t>
            </a:r>
            <a:r>
              <a:rPr lang="en-US" sz="3100" b="1" dirty="0" smtClean="0">
                <a:solidFill>
                  <a:srgbClr val="6A9CE9"/>
                </a:solidFill>
              </a:rPr>
              <a:t>/aspects/DSLs</a:t>
            </a:r>
            <a:endParaRPr lang="en-US" sz="2000" dirty="0">
              <a:solidFill>
                <a:srgbClr val="6A9CE9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 rot="20330381">
            <a:off x="3274934" y="5332371"/>
            <a:ext cx="1889545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Capture d’écran 2013-09-29 à 15.0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3693785" cy="2520280"/>
          </a:xfrm>
          <a:prstGeom prst="rect">
            <a:avLst/>
          </a:prstGeom>
        </p:spPr>
      </p:pic>
      <p:sp>
        <p:nvSpPr>
          <p:cNvPr id="15" name="Flèche vers la droite 14"/>
          <p:cNvSpPr/>
          <p:nvPr/>
        </p:nvSpPr>
        <p:spPr>
          <a:xfrm rot="1352417">
            <a:off x="2957436" y="4178752"/>
            <a:ext cx="2162432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 descr="Capture d’écran 2015-09-23 à 07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2679439" cy="1224136"/>
          </a:xfrm>
          <a:prstGeom prst="rect">
            <a:avLst/>
          </a:prstGeom>
        </p:spPr>
      </p:pic>
      <p:pic>
        <p:nvPicPr>
          <p:cNvPr id="14" name="Picture 13" descr="Capture d’écran 2015-09-23 à 07.20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509120"/>
            <a:ext cx="1368152" cy="1417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32" y="5229200"/>
            <a:ext cx="3379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Feature model</a:t>
            </a:r>
            <a:r>
              <a:rPr lang="en-US" dirty="0" smtClean="0"/>
              <a:t>: another model </a:t>
            </a:r>
          </a:p>
          <a:p>
            <a:r>
              <a:rPr lang="en-US" dirty="0" smtClean="0"/>
              <a:t>for modeling “features” of your </a:t>
            </a:r>
          </a:p>
          <a:p>
            <a:r>
              <a:rPr lang="en-US" dirty="0" smtClean="0"/>
              <a:t>Web site (</a:t>
            </a:r>
            <a:r>
              <a:rPr lang="en-US" dirty="0" err="1" smtClean="0"/>
              <a:t>eg</a:t>
            </a:r>
            <a:r>
              <a:rPr lang="en-US" dirty="0" smtClean="0"/>
              <a:t> ability to save the </a:t>
            </a:r>
          </a:p>
          <a:p>
            <a:r>
              <a:rPr lang="en-US" dirty="0" smtClean="0"/>
              <a:t>video; mode=generation </a:t>
            </a:r>
          </a:p>
          <a:p>
            <a:r>
              <a:rPr lang="en-US" dirty="0" smtClean="0"/>
              <a:t>with frequencies)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Solution space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 smtClean="0">
                <a:solidFill>
                  <a:srgbClr val="6A9CE9"/>
                </a:solidFill>
              </a:rPr>
              <a:t>Different targets (e.g., technological platforms)</a:t>
            </a:r>
            <a:endParaRPr lang="en-US" sz="2000" dirty="0">
              <a:solidFill>
                <a:srgbClr val="6A9CE9"/>
              </a:solidFill>
            </a:endParaRPr>
          </a:p>
        </p:txBody>
      </p:sp>
      <p:pic>
        <p:nvPicPr>
          <p:cNvPr id="6" name="Image 5" descr="Capture d’écran 2013-09-29 à 15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24744"/>
            <a:ext cx="3888432" cy="2629899"/>
          </a:xfrm>
          <a:prstGeom prst="rect">
            <a:avLst/>
          </a:prstGeom>
        </p:spPr>
      </p:pic>
      <p:sp>
        <p:nvSpPr>
          <p:cNvPr id="11" name="Flèche vers la droite 10"/>
          <p:cNvSpPr/>
          <p:nvPr/>
        </p:nvSpPr>
        <p:spPr>
          <a:xfrm rot="20826278">
            <a:off x="3265518" y="4451128"/>
            <a:ext cx="844158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763688" y="5013176"/>
            <a:ext cx="13681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dirty="0" smtClean="0"/>
              <a:t>laylist model</a:t>
            </a:r>
          </a:p>
        </p:txBody>
      </p:sp>
      <p:pic>
        <p:nvPicPr>
          <p:cNvPr id="15" name="Picture 14" descr="flowplayer_f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365104"/>
            <a:ext cx="3446853" cy="504056"/>
          </a:xfrm>
          <a:prstGeom prst="rect">
            <a:avLst/>
          </a:prstGeom>
        </p:spPr>
      </p:pic>
      <p:sp>
        <p:nvSpPr>
          <p:cNvPr id="16" name="Flèche vers la droite 9"/>
          <p:cNvSpPr/>
          <p:nvPr/>
        </p:nvSpPr>
        <p:spPr>
          <a:xfrm rot="714657">
            <a:off x="3256318" y="5864395"/>
            <a:ext cx="1338385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8" descr="téléchargement (5)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373216"/>
            <a:ext cx="2232248" cy="13103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88024" y="3933056"/>
            <a:ext cx="205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.m3u (extended)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141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Problem space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b="1" dirty="0" smtClean="0">
                <a:solidFill>
                  <a:srgbClr val="6A9CE9"/>
                </a:solidFill>
              </a:rPr>
              <a:t>e.g., </a:t>
            </a:r>
            <a:r>
              <a:rPr lang="en-US" sz="3100" b="1" dirty="0">
                <a:solidFill>
                  <a:srgbClr val="6A9CE9"/>
                </a:solidFill>
              </a:rPr>
              <a:t>d</a:t>
            </a:r>
            <a:r>
              <a:rPr lang="en-US" sz="3100" b="1" dirty="0" smtClean="0">
                <a:solidFill>
                  <a:srgbClr val="6A9CE9"/>
                </a:solidFill>
              </a:rPr>
              <a:t>ifferent concrete syntaxes</a:t>
            </a:r>
            <a:endParaRPr lang="en-US" sz="2000" dirty="0">
              <a:solidFill>
                <a:srgbClr val="6A9CE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7864" y="4365104"/>
            <a:ext cx="2592288" cy="122413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err="1" smtClean="0">
                <a:solidFill>
                  <a:srgbClr val="008000"/>
                </a:solidFill>
              </a:rPr>
              <a:t>Video</a:t>
            </a:r>
            <a:r>
              <a:rPr lang="fr-FR" sz="3600" b="1" dirty="0" smtClean="0">
                <a:solidFill>
                  <a:srgbClr val="008000"/>
                </a:solidFill>
              </a:rPr>
              <a:t> </a:t>
            </a:r>
            <a:r>
              <a:rPr lang="fr-FR" sz="3600" b="1" dirty="0" err="1" smtClean="0">
                <a:solidFill>
                  <a:srgbClr val="008000"/>
                </a:solidFill>
              </a:rPr>
              <a:t>Variants</a:t>
            </a:r>
            <a:endParaRPr lang="fr-FR" sz="3600" b="1" dirty="0">
              <a:solidFill>
                <a:srgbClr val="008000"/>
              </a:solidFill>
            </a:endParaRPr>
          </a:p>
        </p:txBody>
      </p:sp>
      <p:pic>
        <p:nvPicPr>
          <p:cNvPr id="2" name="Image 1" descr="Capture d’écran 2013-09-29 à 15.2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84784"/>
            <a:ext cx="3630230" cy="220486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7504" y="5805264"/>
            <a:ext cx="3337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Feature</a:t>
            </a:r>
            <a:r>
              <a:rPr lang="fr-FR" sz="2800" b="1" dirty="0" smtClean="0"/>
              <a:t> Model </a:t>
            </a:r>
          </a:p>
          <a:p>
            <a:r>
              <a:rPr lang="fr-FR" sz="2800" b="1" dirty="0" smtClean="0"/>
              <a:t>(</a:t>
            </a:r>
            <a:r>
              <a:rPr lang="fr-FR" sz="2800" b="1" dirty="0" err="1" smtClean="0"/>
              <a:t>see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next</a:t>
            </a:r>
            <a:r>
              <a:rPr lang="fr-FR" sz="2800" b="1" dirty="0" smtClean="0"/>
              <a:t> courses)</a:t>
            </a:r>
            <a:endParaRPr lang="fr-FR" sz="2800" b="1" dirty="0"/>
          </a:p>
        </p:txBody>
      </p:sp>
      <p:sp>
        <p:nvSpPr>
          <p:cNvPr id="15" name="Flèche vers la droite 14"/>
          <p:cNvSpPr/>
          <p:nvPr/>
        </p:nvSpPr>
        <p:spPr>
          <a:xfrm rot="2313010">
            <a:off x="2548841" y="4103552"/>
            <a:ext cx="921269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/>
          <p:cNvSpPr/>
          <p:nvPr/>
        </p:nvSpPr>
        <p:spPr>
          <a:xfrm rot="19917043">
            <a:off x="2294124" y="5186573"/>
            <a:ext cx="1097037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Capture d’écran 2015-09-23 à 07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267943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7544" y="207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Solution space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en-US" sz="3100" b="1" dirty="0" smtClean="0">
                <a:solidFill>
                  <a:srgbClr val="6A9CE9"/>
                </a:solidFill>
              </a:rPr>
              <a:t>Different targets (e.g., technological platforms)</a:t>
            </a:r>
            <a:endParaRPr lang="en-US" sz="2000" dirty="0">
              <a:solidFill>
                <a:srgbClr val="6A9CE9"/>
              </a:solidFill>
            </a:endParaRPr>
          </a:p>
        </p:txBody>
      </p:sp>
      <p:pic>
        <p:nvPicPr>
          <p:cNvPr id="28" name="Image 27" descr="Capture d’écran 2013-09-29 à 15.1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8"/>
            <a:ext cx="4680520" cy="2735731"/>
          </a:xfrm>
          <a:prstGeom prst="rect">
            <a:avLst/>
          </a:prstGeom>
        </p:spPr>
      </p:pic>
      <p:sp>
        <p:nvSpPr>
          <p:cNvPr id="10" name="Flèche vers la droite 9"/>
          <p:cNvSpPr/>
          <p:nvPr/>
        </p:nvSpPr>
        <p:spPr>
          <a:xfrm rot="21405438">
            <a:off x="3328326" y="5216323"/>
            <a:ext cx="1338385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/>
          <p:cNvSpPr/>
          <p:nvPr/>
        </p:nvSpPr>
        <p:spPr>
          <a:xfrm rot="20826278">
            <a:off x="3265518" y="4451128"/>
            <a:ext cx="844158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835696" y="4725144"/>
            <a:ext cx="13681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dirty="0" smtClean="0"/>
              <a:t>laylist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6165304"/>
            <a:ext cx="2016224" cy="540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5085184"/>
            <a:ext cx="1260140" cy="720080"/>
          </a:xfrm>
          <a:prstGeom prst="rect">
            <a:avLst/>
          </a:prstGeom>
        </p:spPr>
      </p:pic>
      <p:pic>
        <p:nvPicPr>
          <p:cNvPr id="15" name="Picture 14" descr="flowplayer_flas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365104"/>
            <a:ext cx="3446853" cy="504056"/>
          </a:xfrm>
          <a:prstGeom prst="rect">
            <a:avLst/>
          </a:prstGeom>
        </p:spPr>
      </p:pic>
      <p:sp>
        <p:nvSpPr>
          <p:cNvPr id="16" name="Flèche vers la droite 9"/>
          <p:cNvSpPr/>
          <p:nvPr/>
        </p:nvSpPr>
        <p:spPr>
          <a:xfrm rot="714657">
            <a:off x="3256318" y="5864395"/>
            <a:ext cx="1338385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62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Model Transformation: Taxonomy 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 descr="classeTransf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1206500"/>
            <a:ext cx="6819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6A9CE9"/>
                </a:solidFill>
              </a:rPr>
              <a:t>Endogeneous</a:t>
            </a:r>
            <a:r>
              <a:rPr lang="en-US" b="1" dirty="0" smtClean="0">
                <a:solidFill>
                  <a:srgbClr val="6A9CE9"/>
                </a:solidFill>
              </a:rPr>
              <a:t>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endParaRPr lang="en-US" b="1" dirty="0">
              <a:solidFill>
                <a:srgbClr val="6A9CE9"/>
              </a:solidFill>
            </a:endParaRPr>
          </a:p>
        </p:txBody>
      </p:sp>
      <p:pic>
        <p:nvPicPr>
          <p:cNvPr id="9" name="Picture 8" descr="Capture d’écran 2015-09-30 à 07.1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92696"/>
            <a:ext cx="3981014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apture d’écran 2015-09-30 à 07.17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2957350" cy="3356992"/>
          </a:xfrm>
          <a:prstGeom prst="rect">
            <a:avLst/>
          </a:prstGeom>
        </p:spPr>
      </p:pic>
      <p:pic>
        <p:nvPicPr>
          <p:cNvPr id="3" name="Image 2" descr="Capture d’écran 2013-09-30 à 05.13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052736"/>
            <a:ext cx="2304256" cy="1457104"/>
          </a:xfrm>
          <a:prstGeom prst="rect">
            <a:avLst/>
          </a:prstGeom>
        </p:spPr>
      </p:pic>
      <p:pic>
        <p:nvPicPr>
          <p:cNvPr id="4" name="Picture 3" descr="Capture d’écran 2015-10-04 à 19.29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01008"/>
            <a:ext cx="3168352" cy="33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6A9CE9"/>
                </a:solidFill>
              </a:rPr>
              <a:t>Exogeneous</a:t>
            </a:r>
            <a:r>
              <a:rPr lang="en-US" b="1" dirty="0" smtClean="0">
                <a:solidFill>
                  <a:srgbClr val="6A9CE9"/>
                </a:solidFill>
              </a:rPr>
              <a:t>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endParaRPr lang="en-US" b="1" dirty="0">
              <a:solidFill>
                <a:srgbClr val="6A9CE9"/>
              </a:solidFill>
            </a:endParaRPr>
          </a:p>
        </p:txBody>
      </p:sp>
      <p:pic>
        <p:nvPicPr>
          <p:cNvPr id="9" name="Picture 8" descr="Capture d’écran 2015-09-30 à 07.1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92696"/>
            <a:ext cx="3981014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236296" y="2241352"/>
            <a:ext cx="1907704" cy="461664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&lt;li&gt;v0&lt;/li&gt;</a:t>
            </a:r>
          </a:p>
          <a:p>
            <a:r>
              <a:rPr lang="en-US" sz="1400" dirty="0"/>
              <a:t>&lt;li&gt;v1&lt;/li&gt;</a:t>
            </a:r>
          </a:p>
          <a:p>
            <a:r>
              <a:rPr lang="en-US" sz="1400" dirty="0"/>
              <a:t>&lt;li&gt;vid3&lt;/li&gt;</a:t>
            </a:r>
          </a:p>
          <a:p>
            <a:r>
              <a:rPr lang="en-US" sz="1400" dirty="0"/>
              <a:t>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&lt;li&gt;v2&lt;/li&gt;</a:t>
            </a:r>
          </a:p>
          <a:p>
            <a:r>
              <a:rPr lang="en-US" sz="1400" dirty="0"/>
              <a:t>&lt;li&gt;vid31&lt;/li&gt;</a:t>
            </a:r>
          </a:p>
          <a:p>
            <a:r>
              <a:rPr lang="en-US" sz="1400" dirty="0"/>
              <a:t>&lt;li&gt;vid32&lt;/li&gt;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&lt;li&gt;vid4&lt;/li&gt;</a:t>
            </a:r>
          </a:p>
          <a:p>
            <a:r>
              <a:rPr lang="en-US" sz="1400" dirty="0"/>
              <a:t>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&lt;li&gt;vid41&lt;/li&gt;</a:t>
            </a:r>
          </a:p>
          <a:p>
            <a:r>
              <a:rPr lang="en-US" sz="1400" dirty="0"/>
              <a:t>&lt;li&gt;vid42&lt;/li&gt;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&lt;li&gt;vid5&lt;/li&gt;</a:t>
            </a:r>
          </a:p>
          <a:p>
            <a:r>
              <a:rPr lang="en-US" sz="1400" dirty="0"/>
              <a:t>&lt;li&gt;vid8&lt;/li&gt;</a:t>
            </a:r>
          </a:p>
          <a:p>
            <a:r>
              <a:rPr lang="en-US" sz="1400" dirty="0"/>
              <a:t>&lt;li&gt;vid9&lt;/li&gt;</a:t>
            </a:r>
          </a:p>
          <a:p>
            <a:r>
              <a:rPr lang="en-US" sz="1400" dirty="0"/>
              <a:t>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&lt;li&gt;vid81&lt;/li&gt;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</p:txBody>
      </p:sp>
      <p:pic>
        <p:nvPicPr>
          <p:cNvPr id="8" name="Image 9" descr="htm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908720"/>
            <a:ext cx="1224136" cy="1224136"/>
          </a:xfrm>
          <a:prstGeom prst="rect">
            <a:avLst/>
          </a:prstGeom>
        </p:spPr>
      </p:pic>
      <p:sp>
        <p:nvSpPr>
          <p:cNvPr id="12" name="ZoneTexte 10"/>
          <p:cNvSpPr txBox="1"/>
          <p:nvPr/>
        </p:nvSpPr>
        <p:spPr>
          <a:xfrm>
            <a:off x="7380312" y="476672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(</a:t>
            </a:r>
            <a:r>
              <a:rPr lang="fr-FR" dirty="0" err="1" smtClean="0">
                <a:solidFill>
                  <a:srgbClr val="008000"/>
                </a:solidFill>
              </a:rPr>
              <a:t>metamodel</a:t>
            </a:r>
            <a:r>
              <a:rPr lang="fr-FR" dirty="0" smtClean="0">
                <a:solidFill>
                  <a:srgbClr val="008000"/>
                </a:solidFill>
              </a:rPr>
              <a:t>)</a:t>
            </a:r>
            <a:endParaRPr lang="fr-FR" dirty="0">
              <a:solidFill>
                <a:srgbClr val="008000"/>
              </a:solidFill>
            </a:endParaRPr>
          </a:p>
        </p:txBody>
      </p:sp>
      <p:pic>
        <p:nvPicPr>
          <p:cNvPr id="13" name="Image 4" descr="Capture d’écran 2013-09-30 à 05.1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12776"/>
            <a:ext cx="2304256" cy="1255968"/>
          </a:xfrm>
          <a:prstGeom prst="rect">
            <a:avLst/>
          </a:prstGeom>
        </p:spPr>
      </p:pic>
      <p:pic>
        <p:nvPicPr>
          <p:cNvPr id="14" name="Picture 13" descr="Capture d’écran 2015-10-04 à 19.29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3274"/>
            <a:ext cx="3168352" cy="33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>Vertical Transformation</a:t>
            </a:r>
            <a:br>
              <a:rPr lang="en-US" b="1" dirty="0" smtClean="0">
                <a:solidFill>
                  <a:srgbClr val="6A9CE9"/>
                </a:solidFill>
              </a:rPr>
            </a:br>
            <a:r>
              <a:rPr lang="fr-FR" sz="5300" dirty="0"/>
              <a:t> </a:t>
            </a:r>
            <a:r>
              <a:rPr lang="fr-FR" sz="2700" dirty="0"/>
              <a:t>source and </a:t>
            </a:r>
            <a:r>
              <a:rPr lang="fr-FR" sz="2700" dirty="0" err="1"/>
              <a:t>target</a:t>
            </a:r>
            <a:r>
              <a:rPr lang="fr-FR" sz="2700" dirty="0"/>
              <a:t> </a:t>
            </a:r>
            <a:r>
              <a:rPr lang="fr-FR" sz="2700" dirty="0" err="1"/>
              <a:t>models</a:t>
            </a:r>
            <a:r>
              <a:rPr lang="fr-FR" sz="2700" dirty="0"/>
              <a:t> </a:t>
            </a:r>
            <a:r>
              <a:rPr lang="fr-FR" sz="2700" dirty="0" err="1"/>
              <a:t>reside</a:t>
            </a:r>
            <a:r>
              <a:rPr lang="fr-FR" sz="2700" dirty="0"/>
              <a:t> </a:t>
            </a:r>
            <a:r>
              <a:rPr lang="fr-FR" sz="2700" dirty="0" err="1"/>
              <a:t>at</a:t>
            </a:r>
            <a:r>
              <a:rPr lang="fr-FR" sz="2700" dirty="0"/>
              <a:t> the </a:t>
            </a:r>
            <a:r>
              <a:rPr lang="fr-FR" sz="2700" dirty="0" err="1"/>
              <a:t>same</a:t>
            </a:r>
            <a:r>
              <a:rPr lang="fr-FR" sz="2700" dirty="0"/>
              <a:t> </a:t>
            </a:r>
            <a:r>
              <a:rPr lang="fr-FR" sz="2700" dirty="0" smtClean="0"/>
              <a:t>abstraction </a:t>
            </a:r>
            <a:r>
              <a:rPr lang="fr-FR" sz="2700" dirty="0" err="1" smtClean="0"/>
              <a:t>level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sz="2700" dirty="0" smtClean="0"/>
              <a:t>(</a:t>
            </a:r>
            <a:r>
              <a:rPr lang="fr-FR" sz="2700" dirty="0" err="1" smtClean="0"/>
              <a:t>e.g</a:t>
            </a:r>
            <a:r>
              <a:rPr lang="fr-FR" sz="2700" dirty="0" smtClean="0"/>
              <a:t>., </a:t>
            </a:r>
            <a:r>
              <a:rPr lang="fr-FR" sz="2700" dirty="0" err="1" smtClean="0"/>
              <a:t>refactoring</a:t>
            </a:r>
            <a:r>
              <a:rPr lang="fr-FR" sz="2700" dirty="0" smtClean="0"/>
              <a:t>)</a:t>
            </a:r>
            <a:endParaRPr lang="en-US" sz="27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9" name="Picture 8" descr="Capture d’écran 2015-09-30 à 07.1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0807"/>
            <a:ext cx="3528392" cy="2744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apture d’écran 2015-09-30 à 07.17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2957350" cy="3356992"/>
          </a:xfrm>
          <a:prstGeom prst="rect">
            <a:avLst/>
          </a:prstGeom>
        </p:spPr>
      </p:pic>
      <p:pic>
        <p:nvPicPr>
          <p:cNvPr id="7" name="Picture 6" descr="Capture d’écran 2015-10-04 à 19.2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501008"/>
            <a:ext cx="3168352" cy="33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805" y="1678781"/>
            <a:ext cx="9447609" cy="3241477"/>
          </a:xfrm>
          <a:ln/>
        </p:spPr>
        <p:txBody>
          <a:bodyPr rIns="116994"/>
          <a:lstStyle/>
          <a:p>
            <a:endParaRPr lang="en-US" dirty="0"/>
          </a:p>
        </p:txBody>
      </p:sp>
      <p:grpSp>
        <p:nvGrpSpPr>
          <p:cNvPr id="104534" name="Group 86"/>
          <p:cNvGrpSpPr>
            <a:grpSpLocks/>
          </p:cNvGrpSpPr>
          <p:nvPr/>
        </p:nvGrpSpPr>
        <p:grpSpPr bwMode="auto">
          <a:xfrm>
            <a:off x="1036971" y="2286000"/>
            <a:ext cx="6457262" cy="3999383"/>
            <a:chOff x="57" y="0"/>
            <a:chExt cx="5784" cy="3583"/>
          </a:xfrm>
        </p:grpSpPr>
        <p:grpSp>
          <p:nvGrpSpPr>
            <p:cNvPr id="104503" name="Group 55"/>
            <p:cNvGrpSpPr>
              <a:grpSpLocks/>
            </p:cNvGrpSpPr>
            <p:nvPr/>
          </p:nvGrpSpPr>
          <p:grpSpPr bwMode="auto">
            <a:xfrm>
              <a:off x="57" y="0"/>
              <a:ext cx="5784" cy="3583"/>
              <a:chOff x="57" y="0"/>
              <a:chExt cx="5784" cy="3583"/>
            </a:xfrm>
          </p:grpSpPr>
          <p:sp>
            <p:nvSpPr>
              <p:cNvPr id="104452" name="Rectangle 4"/>
              <p:cNvSpPr>
                <a:spLocks/>
              </p:cNvSpPr>
              <p:nvPr/>
            </p:nvSpPr>
            <p:spPr bwMode="auto">
              <a:xfrm>
                <a:off x="602" y="3344"/>
                <a:ext cx="726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Requirements</a:t>
                </a:r>
              </a:p>
            </p:txBody>
          </p:sp>
          <p:sp>
            <p:nvSpPr>
              <p:cNvPr id="104453" name="Rectangle 5"/>
              <p:cNvSpPr>
                <a:spLocks/>
              </p:cNvSpPr>
              <p:nvPr/>
            </p:nvSpPr>
            <p:spPr bwMode="auto">
              <a:xfrm>
                <a:off x="1557" y="3344"/>
                <a:ext cx="456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Analysis</a:t>
                </a:r>
              </a:p>
            </p:txBody>
          </p:sp>
          <p:sp>
            <p:nvSpPr>
              <p:cNvPr id="104454" name="Rectangle 6"/>
              <p:cNvSpPr>
                <a:spLocks/>
              </p:cNvSpPr>
              <p:nvPr/>
            </p:nvSpPr>
            <p:spPr bwMode="auto">
              <a:xfrm>
                <a:off x="2274" y="3280"/>
                <a:ext cx="696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Architectural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Design</a:t>
                </a:r>
              </a:p>
            </p:txBody>
          </p:sp>
          <p:sp>
            <p:nvSpPr>
              <p:cNvPr id="104455" name="Rectangle 7"/>
              <p:cNvSpPr>
                <a:spLocks/>
              </p:cNvSpPr>
              <p:nvPr/>
            </p:nvSpPr>
            <p:spPr bwMode="auto">
              <a:xfrm>
                <a:off x="3352" y="3280"/>
                <a:ext cx="466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Detailed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Design</a:t>
                </a:r>
              </a:p>
            </p:txBody>
          </p:sp>
          <p:sp>
            <p:nvSpPr>
              <p:cNvPr id="104456" name="Rectangle 8"/>
              <p:cNvSpPr>
                <a:spLocks/>
              </p:cNvSpPr>
              <p:nvPr/>
            </p:nvSpPr>
            <p:spPr bwMode="auto">
              <a:xfrm>
                <a:off x="3947" y="3280"/>
                <a:ext cx="845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Implementation</a:t>
                </a:r>
              </a:p>
            </p:txBody>
          </p:sp>
          <p:sp>
            <p:nvSpPr>
              <p:cNvPr id="104457" name="Rectangle 9"/>
              <p:cNvSpPr>
                <a:spLocks/>
              </p:cNvSpPr>
              <p:nvPr/>
            </p:nvSpPr>
            <p:spPr bwMode="auto">
              <a:xfrm>
                <a:off x="4971" y="3280"/>
                <a:ext cx="558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Validation</a:t>
                </a:r>
              </a:p>
            </p:txBody>
          </p:sp>
          <p:sp>
            <p:nvSpPr>
              <p:cNvPr id="104458" name="Line 10"/>
              <p:cNvSpPr>
                <a:spLocks noChangeShapeType="1"/>
              </p:cNvSpPr>
              <p:nvPr/>
            </p:nvSpPr>
            <p:spPr bwMode="auto">
              <a:xfrm>
                <a:off x="670" y="3144"/>
                <a:ext cx="4912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59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670" y="544"/>
                <a:ext cx="1" cy="2592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60" name="Rectangle 12"/>
              <p:cNvSpPr>
                <a:spLocks/>
              </p:cNvSpPr>
              <p:nvPr/>
            </p:nvSpPr>
            <p:spPr bwMode="auto">
              <a:xfrm>
                <a:off x="5312" y="2936"/>
                <a:ext cx="529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Lifecycle</a:t>
                </a:r>
              </a:p>
            </p:txBody>
          </p:sp>
          <p:sp>
            <p:nvSpPr>
              <p:cNvPr id="104461" name="Rectangle 13"/>
              <p:cNvSpPr>
                <a:spLocks/>
              </p:cNvSpPr>
              <p:nvPr/>
            </p:nvSpPr>
            <p:spPr bwMode="auto">
              <a:xfrm>
                <a:off x="397" y="0"/>
                <a:ext cx="77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Modeling</a:t>
                </a:r>
              </a:p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point of views</a:t>
                </a:r>
              </a:p>
            </p:txBody>
          </p:sp>
          <p:sp>
            <p:nvSpPr>
              <p:cNvPr id="104462" name="Rectangle 14"/>
              <p:cNvSpPr>
                <a:spLocks/>
              </p:cNvSpPr>
              <p:nvPr/>
            </p:nvSpPr>
            <p:spPr bwMode="auto">
              <a:xfrm>
                <a:off x="57" y="715"/>
                <a:ext cx="581" cy="2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Proofs,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QoS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Analysis,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Simulation</a:t>
                </a:r>
              </a:p>
              <a:p>
                <a:pPr marL="40182" algn="ctr"/>
                <a:endParaRPr lang="en-US" sz="1100">
                  <a:ea typeface="ＭＳ Ｐゴシック" charset="0"/>
                  <a:cs typeface="Times New Roman" charset="0"/>
                </a:endParaRP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Technical 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Aspects</a:t>
                </a:r>
              </a:p>
              <a:p>
                <a:pPr marL="40182" algn="ctr"/>
                <a:endParaRPr lang="en-US" sz="1100">
                  <a:ea typeface="ＭＳ Ｐゴシック" charset="0"/>
                  <a:cs typeface="Times New Roman" charset="0"/>
                </a:endParaRP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Business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Aspects</a:t>
                </a:r>
              </a:p>
              <a:p>
                <a:pPr marL="40182" algn="ctr"/>
                <a:endParaRPr lang="en-US" sz="1100">
                  <a:ea typeface="ＭＳ Ｐゴシック" charset="0"/>
                  <a:cs typeface="Times New Roman" charset="0"/>
                </a:endParaRPr>
              </a:p>
              <a:p>
                <a:pPr marL="40182" algn="ctr"/>
                <a:endParaRPr lang="en-US" sz="1100">
                  <a:ea typeface="ＭＳ Ｐゴシック" charset="0"/>
                  <a:cs typeface="Times New Roman" charset="0"/>
                </a:endParaRP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Text</a:t>
                </a:r>
              </a:p>
              <a:p>
                <a:pPr marL="40182" algn="ctr"/>
                <a:r>
                  <a:rPr lang="en-US" sz="1100">
                    <a:ea typeface="ＭＳ Ｐゴシック" charset="0"/>
                    <a:cs typeface="Times New Roman" charset="0"/>
                  </a:rPr>
                  <a:t>(e.g. XML)</a:t>
                </a:r>
              </a:p>
            </p:txBody>
          </p:sp>
          <p:sp>
            <p:nvSpPr>
              <p:cNvPr id="104463" name="Rectangle 15"/>
              <p:cNvSpPr>
                <a:spLocks/>
              </p:cNvSpPr>
              <p:nvPr/>
            </p:nvSpPr>
            <p:spPr bwMode="auto">
              <a:xfrm>
                <a:off x="738" y="2120"/>
                <a:ext cx="277" cy="152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PIM</a:t>
                </a:r>
              </a:p>
            </p:txBody>
          </p:sp>
          <p:sp>
            <p:nvSpPr>
              <p:cNvPr id="104464" name="Rectangle 16"/>
              <p:cNvSpPr>
                <a:spLocks/>
              </p:cNvSpPr>
              <p:nvPr/>
            </p:nvSpPr>
            <p:spPr bwMode="auto">
              <a:xfrm>
                <a:off x="738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65" name="Rectangle 17"/>
              <p:cNvSpPr>
                <a:spLocks/>
              </p:cNvSpPr>
              <p:nvPr/>
            </p:nvSpPr>
            <p:spPr bwMode="auto">
              <a:xfrm>
                <a:off x="1557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66" name="Rectangle 18"/>
              <p:cNvSpPr>
                <a:spLocks/>
              </p:cNvSpPr>
              <p:nvPr/>
            </p:nvSpPr>
            <p:spPr bwMode="auto">
              <a:xfrm>
                <a:off x="2376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67" name="Rectangle 19"/>
              <p:cNvSpPr>
                <a:spLocks/>
              </p:cNvSpPr>
              <p:nvPr/>
            </p:nvSpPr>
            <p:spPr bwMode="auto">
              <a:xfrm>
                <a:off x="3264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68" name="Rectangle 20"/>
              <p:cNvSpPr>
                <a:spLocks/>
              </p:cNvSpPr>
              <p:nvPr/>
            </p:nvSpPr>
            <p:spPr bwMode="auto">
              <a:xfrm>
                <a:off x="4083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69" name="Rectangle 21"/>
              <p:cNvSpPr>
                <a:spLocks/>
              </p:cNvSpPr>
              <p:nvPr/>
            </p:nvSpPr>
            <p:spPr bwMode="auto">
              <a:xfrm>
                <a:off x="4971" y="2800"/>
                <a:ext cx="26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Doc</a:t>
                </a:r>
              </a:p>
            </p:txBody>
          </p:sp>
          <p:sp>
            <p:nvSpPr>
              <p:cNvPr id="104470" name="Rectangle 22"/>
              <p:cNvSpPr>
                <a:spLocks/>
              </p:cNvSpPr>
              <p:nvPr/>
            </p:nvSpPr>
            <p:spPr bwMode="auto">
              <a:xfrm>
                <a:off x="1557" y="2120"/>
                <a:ext cx="277" cy="152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PIM</a:t>
                </a:r>
              </a:p>
            </p:txBody>
          </p:sp>
          <p:sp>
            <p:nvSpPr>
              <p:cNvPr id="104471" name="Rectangle 23"/>
              <p:cNvSpPr>
                <a:spLocks/>
              </p:cNvSpPr>
              <p:nvPr/>
            </p:nvSpPr>
            <p:spPr bwMode="auto">
              <a:xfrm>
                <a:off x="2376" y="2120"/>
                <a:ext cx="277" cy="152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PIM</a:t>
                </a:r>
              </a:p>
            </p:txBody>
          </p:sp>
          <p:sp>
            <p:nvSpPr>
              <p:cNvPr id="104472" name="Rectangle 24"/>
              <p:cNvSpPr>
                <a:spLocks/>
              </p:cNvSpPr>
              <p:nvPr/>
            </p:nvSpPr>
            <p:spPr bwMode="auto">
              <a:xfrm>
                <a:off x="3264" y="2120"/>
                <a:ext cx="326" cy="152"/>
              </a:xfrm>
              <a:prstGeom prst="rect">
                <a:avLst/>
              </a:prstGeom>
              <a:solidFill>
                <a:srgbClr val="FF456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PSM</a:t>
                </a:r>
              </a:p>
            </p:txBody>
          </p:sp>
          <p:sp>
            <p:nvSpPr>
              <p:cNvPr id="104473" name="Rectangle 25"/>
              <p:cNvSpPr>
                <a:spLocks/>
              </p:cNvSpPr>
              <p:nvPr/>
            </p:nvSpPr>
            <p:spPr bwMode="auto">
              <a:xfrm>
                <a:off x="2376" y="1504"/>
                <a:ext cx="277" cy="152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PIM</a:t>
                </a:r>
              </a:p>
            </p:txBody>
          </p:sp>
          <p:sp>
            <p:nvSpPr>
              <p:cNvPr id="104474" name="Rectangle 26"/>
              <p:cNvSpPr>
                <a:spLocks/>
              </p:cNvSpPr>
              <p:nvPr/>
            </p:nvSpPr>
            <p:spPr bwMode="auto">
              <a:xfrm>
                <a:off x="3264" y="1504"/>
                <a:ext cx="326" cy="152"/>
              </a:xfrm>
              <a:prstGeom prst="rect">
                <a:avLst/>
              </a:prstGeom>
              <a:solidFill>
                <a:srgbClr val="FF4568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PSM</a:t>
                </a:r>
              </a:p>
            </p:txBody>
          </p:sp>
          <p:sp>
            <p:nvSpPr>
              <p:cNvPr id="104475" name="Rectangle 27"/>
              <p:cNvSpPr>
                <a:spLocks/>
              </p:cNvSpPr>
              <p:nvPr/>
            </p:nvSpPr>
            <p:spPr bwMode="auto">
              <a:xfrm>
                <a:off x="4151" y="1840"/>
                <a:ext cx="354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Code</a:t>
                </a:r>
              </a:p>
            </p:txBody>
          </p:sp>
          <p:sp>
            <p:nvSpPr>
              <p:cNvPr id="104476" name="Rectangle 28"/>
              <p:cNvSpPr>
                <a:spLocks/>
              </p:cNvSpPr>
              <p:nvPr/>
            </p:nvSpPr>
            <p:spPr bwMode="auto">
              <a:xfrm>
                <a:off x="4971" y="1840"/>
                <a:ext cx="347" cy="152"/>
              </a:xfrm>
              <a:prstGeom prst="rect">
                <a:avLst/>
              </a:prstGeom>
              <a:solidFill>
                <a:schemeClr val="accent1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50800" dir="135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Tests</a:t>
                </a:r>
              </a:p>
            </p:txBody>
          </p:sp>
          <p:sp>
            <p:nvSpPr>
              <p:cNvPr id="104477" name="Rectangle 29"/>
              <p:cNvSpPr>
                <a:spLocks/>
              </p:cNvSpPr>
              <p:nvPr/>
            </p:nvSpPr>
            <p:spPr bwMode="auto">
              <a:xfrm>
                <a:off x="1148" y="816"/>
                <a:ext cx="800" cy="152"/>
              </a:xfrm>
              <a:prstGeom prst="rect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Formal Models</a:t>
                </a:r>
              </a:p>
            </p:txBody>
          </p:sp>
          <p:sp>
            <p:nvSpPr>
              <p:cNvPr id="104478" name="Rectangle 30"/>
              <p:cNvSpPr>
                <a:spLocks/>
              </p:cNvSpPr>
              <p:nvPr/>
            </p:nvSpPr>
            <p:spPr bwMode="auto">
              <a:xfrm>
                <a:off x="2581" y="816"/>
                <a:ext cx="800" cy="152"/>
              </a:xfrm>
              <a:prstGeom prst="rect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ea typeface="ＭＳ Ｐゴシック" charset="0"/>
                    <a:cs typeface="Times New Roman" charset="0"/>
                  </a:rPr>
                  <a:t>Formal Models</a:t>
                </a:r>
              </a:p>
            </p:txBody>
          </p:sp>
          <p:sp>
            <p:nvSpPr>
              <p:cNvPr id="104479" name="Line 31"/>
              <p:cNvSpPr>
                <a:spLocks noChangeShapeType="1"/>
              </p:cNvSpPr>
              <p:nvPr/>
            </p:nvSpPr>
            <p:spPr bwMode="auto">
              <a:xfrm>
                <a:off x="1148" y="2256"/>
                <a:ext cx="408" cy="1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0" name="Line 32"/>
              <p:cNvSpPr>
                <a:spLocks noChangeShapeType="1"/>
              </p:cNvSpPr>
              <p:nvPr/>
            </p:nvSpPr>
            <p:spPr bwMode="auto">
              <a:xfrm>
                <a:off x="1967" y="2256"/>
                <a:ext cx="408" cy="1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1" name="Line 33"/>
              <p:cNvSpPr>
                <a:spLocks noChangeShapeType="1"/>
              </p:cNvSpPr>
              <p:nvPr/>
            </p:nvSpPr>
            <p:spPr bwMode="auto">
              <a:xfrm>
                <a:off x="2786" y="2256"/>
                <a:ext cx="480" cy="1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2" name="Line 34"/>
              <p:cNvSpPr>
                <a:spLocks noChangeShapeType="1"/>
              </p:cNvSpPr>
              <p:nvPr/>
            </p:nvSpPr>
            <p:spPr bwMode="auto">
              <a:xfrm rot="10800000" flipH="1">
                <a:off x="2581" y="1776"/>
                <a:ext cx="2" cy="34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3" name="Line 35"/>
              <p:cNvSpPr>
                <a:spLocks noChangeShapeType="1"/>
              </p:cNvSpPr>
              <p:nvPr/>
            </p:nvSpPr>
            <p:spPr bwMode="auto">
              <a:xfrm rot="10800000" flipH="1">
                <a:off x="3469" y="1776"/>
                <a:ext cx="1" cy="344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4" name="Line 36"/>
              <p:cNvSpPr>
                <a:spLocks noChangeShapeType="1"/>
              </p:cNvSpPr>
              <p:nvPr/>
            </p:nvSpPr>
            <p:spPr bwMode="auto">
              <a:xfrm rot="10800000" flipH="1">
                <a:off x="943" y="1096"/>
                <a:ext cx="616" cy="102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5" name="Line 37"/>
              <p:cNvSpPr>
                <a:spLocks noChangeShapeType="1"/>
              </p:cNvSpPr>
              <p:nvPr/>
            </p:nvSpPr>
            <p:spPr bwMode="auto">
              <a:xfrm rot="10800000">
                <a:off x="1557" y="1096"/>
                <a:ext cx="208" cy="102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6" name="Line 38"/>
              <p:cNvSpPr>
                <a:spLocks noChangeShapeType="1"/>
              </p:cNvSpPr>
              <p:nvPr/>
            </p:nvSpPr>
            <p:spPr bwMode="auto">
              <a:xfrm rot="10800000">
                <a:off x="1626" y="1096"/>
                <a:ext cx="752" cy="102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7" name="Line 39"/>
              <p:cNvSpPr>
                <a:spLocks noChangeShapeType="1"/>
              </p:cNvSpPr>
              <p:nvPr/>
            </p:nvSpPr>
            <p:spPr bwMode="auto">
              <a:xfrm>
                <a:off x="3742" y="1640"/>
                <a:ext cx="408" cy="20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8" name="Line 40"/>
              <p:cNvSpPr>
                <a:spLocks noChangeShapeType="1"/>
              </p:cNvSpPr>
              <p:nvPr/>
            </p:nvSpPr>
            <p:spPr bwMode="auto">
              <a:xfrm rot="10800000">
                <a:off x="3196" y="1096"/>
                <a:ext cx="272" cy="34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89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2581" y="1096"/>
                <a:ext cx="344" cy="34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0" name="Freeform 42"/>
              <p:cNvSpPr>
                <a:spLocks/>
              </p:cNvSpPr>
              <p:nvPr/>
            </p:nvSpPr>
            <p:spPr bwMode="auto">
              <a:xfrm>
                <a:off x="3594" y="947"/>
                <a:ext cx="1631" cy="896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1" name="Line 43"/>
              <p:cNvSpPr>
                <a:spLocks noChangeShapeType="1"/>
              </p:cNvSpPr>
              <p:nvPr/>
            </p:nvSpPr>
            <p:spPr bwMode="auto">
              <a:xfrm>
                <a:off x="943" y="2392"/>
                <a:ext cx="1" cy="40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2" name="Line 44"/>
              <p:cNvSpPr>
                <a:spLocks noChangeShapeType="1"/>
              </p:cNvSpPr>
              <p:nvPr/>
            </p:nvSpPr>
            <p:spPr bwMode="auto">
              <a:xfrm>
                <a:off x="1762" y="2392"/>
                <a:ext cx="1" cy="40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3" name="Line 45"/>
              <p:cNvSpPr>
                <a:spLocks noChangeShapeType="1"/>
              </p:cNvSpPr>
              <p:nvPr/>
            </p:nvSpPr>
            <p:spPr bwMode="auto">
              <a:xfrm>
                <a:off x="2581" y="2392"/>
                <a:ext cx="2" cy="40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4" name="Line 46"/>
              <p:cNvSpPr>
                <a:spLocks noChangeShapeType="1"/>
              </p:cNvSpPr>
              <p:nvPr/>
            </p:nvSpPr>
            <p:spPr bwMode="auto">
              <a:xfrm>
                <a:off x="3469" y="2392"/>
                <a:ext cx="1" cy="408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5" name="Line 47"/>
              <p:cNvSpPr>
                <a:spLocks noChangeShapeType="1"/>
              </p:cNvSpPr>
              <p:nvPr/>
            </p:nvSpPr>
            <p:spPr bwMode="auto">
              <a:xfrm rot="10800000" flipH="1">
                <a:off x="3742" y="2120"/>
                <a:ext cx="408" cy="136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6" name="Line 48"/>
              <p:cNvSpPr>
                <a:spLocks noChangeShapeType="1"/>
              </p:cNvSpPr>
              <p:nvPr/>
            </p:nvSpPr>
            <p:spPr bwMode="auto">
              <a:xfrm>
                <a:off x="4288" y="2120"/>
                <a:ext cx="1" cy="68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7" name="Line 49"/>
              <p:cNvSpPr>
                <a:spLocks noChangeShapeType="1"/>
              </p:cNvSpPr>
              <p:nvPr/>
            </p:nvSpPr>
            <p:spPr bwMode="auto">
              <a:xfrm>
                <a:off x="5244" y="2120"/>
                <a:ext cx="1" cy="68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8" name="Line 50"/>
              <p:cNvSpPr>
                <a:spLocks noChangeShapeType="1"/>
              </p:cNvSpPr>
              <p:nvPr/>
            </p:nvSpPr>
            <p:spPr bwMode="auto">
              <a:xfrm>
                <a:off x="2786" y="1640"/>
                <a:ext cx="480" cy="1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499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264" y="344"/>
                <a:ext cx="408" cy="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0" name="Line 52"/>
              <p:cNvSpPr>
                <a:spLocks noChangeShapeType="1"/>
              </p:cNvSpPr>
              <p:nvPr/>
            </p:nvSpPr>
            <p:spPr bwMode="auto">
              <a:xfrm>
                <a:off x="3264" y="136"/>
                <a:ext cx="408" cy="1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1" name="Line 53"/>
              <p:cNvSpPr>
                <a:spLocks noChangeShapeType="1"/>
              </p:cNvSpPr>
              <p:nvPr/>
            </p:nvSpPr>
            <p:spPr bwMode="auto">
              <a:xfrm>
                <a:off x="3264" y="480"/>
                <a:ext cx="408" cy="1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2" name="Rectangle 54"/>
              <p:cNvSpPr>
                <a:spLocks/>
              </p:cNvSpPr>
              <p:nvPr/>
            </p:nvSpPr>
            <p:spPr bwMode="auto">
              <a:xfrm>
                <a:off x="3674" y="0"/>
                <a:ext cx="1600" cy="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Endomorphic Transformations</a:t>
                </a:r>
              </a:p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Exomorphic Transformations</a:t>
                </a:r>
              </a:p>
              <a:p>
                <a:pPr marL="40182"/>
                <a:r>
                  <a:rPr lang="en-US" sz="1100">
                    <a:latin typeface="Times New Roman Italic" charset="0"/>
                    <a:ea typeface="ＭＳ Ｐゴシック" charset="0"/>
                    <a:cs typeface="Times New Roman Italic" charset="0"/>
                    <a:sym typeface="Times New Roman Italic" charset="0"/>
                  </a:rPr>
                  <a:t>Outside UML  scope</a:t>
                </a:r>
              </a:p>
            </p:txBody>
          </p:sp>
        </p:grpSp>
        <p:grpSp>
          <p:nvGrpSpPr>
            <p:cNvPr id="104508" name="Group 60"/>
            <p:cNvGrpSpPr>
              <a:grpSpLocks/>
            </p:cNvGrpSpPr>
            <p:nvPr/>
          </p:nvGrpSpPr>
          <p:grpSpPr bwMode="auto">
            <a:xfrm>
              <a:off x="2718" y="1640"/>
              <a:ext cx="274" cy="344"/>
              <a:chOff x="0" y="0"/>
              <a:chExt cx="274" cy="344"/>
            </a:xfrm>
          </p:grpSpPr>
          <p:sp>
            <p:nvSpPr>
              <p:cNvPr id="104504" name="Line 56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5" name="Line 57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6" name="Line 58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07" name="Line 59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04513" name="Group 65"/>
            <p:cNvGrpSpPr>
              <a:grpSpLocks/>
            </p:cNvGrpSpPr>
            <p:nvPr/>
          </p:nvGrpSpPr>
          <p:grpSpPr bwMode="auto">
            <a:xfrm>
              <a:off x="1899" y="2256"/>
              <a:ext cx="274" cy="344"/>
              <a:chOff x="0" y="0"/>
              <a:chExt cx="274" cy="344"/>
            </a:xfrm>
          </p:grpSpPr>
          <p:sp>
            <p:nvSpPr>
              <p:cNvPr id="104509" name="Line 61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0" name="Line 62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1" name="Line 63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2" name="Line 64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04518" name="Group 70"/>
            <p:cNvGrpSpPr>
              <a:grpSpLocks/>
            </p:cNvGrpSpPr>
            <p:nvPr/>
          </p:nvGrpSpPr>
          <p:grpSpPr bwMode="auto">
            <a:xfrm>
              <a:off x="2718" y="2256"/>
              <a:ext cx="274" cy="344"/>
              <a:chOff x="0" y="0"/>
              <a:chExt cx="274" cy="344"/>
            </a:xfrm>
          </p:grpSpPr>
          <p:sp>
            <p:nvSpPr>
              <p:cNvPr id="104514" name="Line 66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5" name="Line 67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6" name="Line 68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17" name="Line 69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04523" name="Group 75"/>
            <p:cNvGrpSpPr>
              <a:grpSpLocks/>
            </p:cNvGrpSpPr>
            <p:nvPr/>
          </p:nvGrpSpPr>
          <p:grpSpPr bwMode="auto">
            <a:xfrm>
              <a:off x="3605" y="2256"/>
              <a:ext cx="275" cy="344"/>
              <a:chOff x="0" y="0"/>
              <a:chExt cx="274" cy="344"/>
            </a:xfrm>
          </p:grpSpPr>
          <p:sp>
            <p:nvSpPr>
              <p:cNvPr id="104519" name="Line 71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0" name="Line 72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1" name="Line 73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2" name="Line 74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04528" name="Group 80"/>
            <p:cNvGrpSpPr>
              <a:grpSpLocks/>
            </p:cNvGrpSpPr>
            <p:nvPr/>
          </p:nvGrpSpPr>
          <p:grpSpPr bwMode="auto">
            <a:xfrm>
              <a:off x="3605" y="1640"/>
              <a:ext cx="275" cy="344"/>
              <a:chOff x="0" y="0"/>
              <a:chExt cx="274" cy="344"/>
            </a:xfrm>
          </p:grpSpPr>
          <p:sp>
            <p:nvSpPr>
              <p:cNvPr id="104524" name="Line 76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5" name="Line 77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6" name="Line 78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27" name="Line 79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04533" name="Group 85"/>
            <p:cNvGrpSpPr>
              <a:grpSpLocks/>
            </p:cNvGrpSpPr>
            <p:nvPr/>
          </p:nvGrpSpPr>
          <p:grpSpPr bwMode="auto">
            <a:xfrm>
              <a:off x="1011" y="2256"/>
              <a:ext cx="275" cy="344"/>
              <a:chOff x="0" y="0"/>
              <a:chExt cx="274" cy="344"/>
            </a:xfrm>
          </p:grpSpPr>
          <p:sp>
            <p:nvSpPr>
              <p:cNvPr id="104529" name="Line 81"/>
              <p:cNvSpPr>
                <a:spLocks noChangeShapeType="1"/>
              </p:cNvSpPr>
              <p:nvPr/>
            </p:nvSpPr>
            <p:spPr bwMode="auto">
              <a:xfrm>
                <a:off x="273" y="0"/>
                <a:ext cx="1" cy="344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30" name="Line 82"/>
              <p:cNvSpPr>
                <a:spLocks noChangeShapeType="1"/>
              </p:cNvSpPr>
              <p:nvPr/>
            </p:nvSpPr>
            <p:spPr bwMode="auto">
              <a:xfrm flipH="1">
                <a:off x="0" y="336"/>
                <a:ext cx="272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31" name="Line 83"/>
              <p:cNvSpPr>
                <a:spLocks noChangeShapeType="1"/>
              </p:cNvSpPr>
              <p:nvPr/>
            </p:nvSpPr>
            <p:spPr bwMode="auto">
              <a:xfrm rot="10800000" flipH="1">
                <a:off x="0" y="136"/>
                <a:ext cx="1" cy="208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4532" name="Line 84"/>
              <p:cNvSpPr>
                <a:spLocks noChangeShapeType="1"/>
              </p:cNvSpPr>
              <p:nvPr/>
            </p:nvSpPr>
            <p:spPr bwMode="auto">
              <a:xfrm flipH="1">
                <a:off x="136" y="0"/>
                <a:ext cx="136" cy="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</p:grpSp>
      <p:sp>
        <p:nvSpPr>
          <p:cNvPr id="104535" name="Rectangle 87"/>
          <p:cNvSpPr>
            <a:spLocks/>
          </p:cNvSpPr>
          <p:nvPr/>
        </p:nvSpPr>
        <p:spPr bwMode="auto">
          <a:xfrm>
            <a:off x="5173638" y="2973586"/>
            <a:ext cx="3852044" cy="634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2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PIM=Platform Independent Model</a:t>
            </a:r>
          </a:p>
          <a:p>
            <a:pPr marL="40182"/>
            <a:r>
              <a:rPr lang="en-US" sz="2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PSM= Platform Specific Model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>
                <a:solidFill>
                  <a:srgbClr val="6A9CE9"/>
                </a:solidFill>
              </a:rPr>
              <a:t>Chaining</a:t>
            </a:r>
            <a:r>
              <a:rPr lang="fr-FR" b="1" dirty="0" smtClean="0">
                <a:solidFill>
                  <a:srgbClr val="6A9CE9"/>
                </a:solidFill>
              </a:rPr>
              <a:t> of Transformations</a:t>
            </a:r>
            <a:br>
              <a:rPr lang="fr-FR" b="1" dirty="0" smtClean="0">
                <a:solidFill>
                  <a:srgbClr val="6A9CE9"/>
                </a:solidFill>
              </a:rPr>
            </a:br>
            <a:r>
              <a:rPr lang="fr-FR" sz="2700" b="1" dirty="0" smtClean="0">
                <a:solidFill>
                  <a:srgbClr val="6A9CE9"/>
                </a:solidFill>
              </a:rPr>
              <a:t>Back to the first courses</a:t>
            </a:r>
            <a:endParaRPr lang="fr-FR" sz="2700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Contract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Practical</a:t>
            </a:r>
            <a:r>
              <a:rPr lang="fr-FR" dirty="0" smtClean="0"/>
              <a:t> </a:t>
            </a:r>
            <a:r>
              <a:rPr lang="fr-FR" dirty="0" err="1" smtClean="0"/>
              <a:t>foundations</a:t>
            </a:r>
            <a:r>
              <a:rPr lang="fr-FR" dirty="0" smtClean="0"/>
              <a:t> of model management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Learning and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nderstanding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Java 10 </a:t>
            </a:r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2800" dirty="0" err="1" smtClean="0">
                <a:solidFill>
                  <a:schemeClr val="bg1">
                    <a:lumMod val="65000"/>
                  </a:schemeClr>
                </a:solidFill>
              </a:rPr>
              <a:t>aka</a:t>
            </a:r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65000"/>
                  </a:schemeClr>
                </a:solidFill>
              </a:rPr>
              <a:t>Xtend</a:t>
            </a:r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features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of a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general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GPL,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implementation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of a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sophisticated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using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MDE</a:t>
            </a:r>
            <a:endParaRPr lang="fr-FR" dirty="0"/>
          </a:p>
          <a:p>
            <a:r>
              <a:rPr lang="fr-FR" dirty="0" smtClean="0">
                <a:solidFill>
                  <a:srgbClr val="A6A6A6"/>
                </a:solidFill>
              </a:rPr>
              <a:t>Model transformations</a:t>
            </a:r>
          </a:p>
          <a:p>
            <a:pPr lvl="1"/>
            <a:r>
              <a:rPr lang="fr-FR" dirty="0" smtClean="0">
                <a:solidFill>
                  <a:srgbClr val="A6A6A6"/>
                </a:solidFill>
              </a:rPr>
              <a:t>Model-to-</a:t>
            </a:r>
            <a:r>
              <a:rPr lang="fr-FR" dirty="0" err="1" smtClean="0">
                <a:solidFill>
                  <a:srgbClr val="A6A6A6"/>
                </a:solidFill>
              </a:rPr>
              <a:t>Text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smtClean="0">
                <a:solidFill>
                  <a:srgbClr val="A6A6A6"/>
                </a:solidFill>
              </a:rPr>
              <a:t>Model-to-Model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Metaprogramming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Revisit</a:t>
            </a:r>
            <a:r>
              <a:rPr lang="fr-FR" dirty="0" smtClean="0">
                <a:solidFill>
                  <a:srgbClr val="A6A6A6"/>
                </a:solidFill>
              </a:rPr>
              <a:t> annotations (</a:t>
            </a:r>
            <a:r>
              <a:rPr lang="fr-FR" dirty="0" err="1" smtClean="0">
                <a:solidFill>
                  <a:srgbClr val="A6A6A6"/>
                </a:solidFill>
              </a:rPr>
              <a:t>e.g</a:t>
            </a:r>
            <a:r>
              <a:rPr lang="fr-FR" dirty="0" smtClean="0">
                <a:solidFill>
                  <a:srgbClr val="A6A6A6"/>
                </a:solidFill>
              </a:rPr>
              <a:t>., as in JPA or </a:t>
            </a:r>
            <a:r>
              <a:rPr lang="fr-FR" dirty="0" err="1" smtClean="0">
                <a:solidFill>
                  <a:srgbClr val="A6A6A6"/>
                </a:solidFill>
              </a:rPr>
              <a:t>many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frameworks</a:t>
            </a:r>
            <a:r>
              <a:rPr lang="fr-FR" dirty="0" smtClean="0">
                <a:solidFill>
                  <a:srgbClr val="A6A6A6"/>
                </a:solidFill>
              </a:rPr>
              <a:t>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DSLs</a:t>
            </a:r>
            <a:r>
              <a:rPr lang="fr-FR" dirty="0">
                <a:solidFill>
                  <a:srgbClr val="A6A6A6"/>
                </a:solidFill>
              </a:rPr>
              <a:t> </a:t>
            </a:r>
            <a:r>
              <a:rPr lang="fr-FR" dirty="0" smtClean="0">
                <a:solidFill>
                  <a:srgbClr val="A6A6A6"/>
                </a:solidFill>
              </a:rPr>
              <a:t>and model management: all </a:t>
            </a:r>
            <a:r>
              <a:rPr lang="fr-FR" dirty="0" err="1" smtClean="0">
                <a:solidFill>
                  <a:srgbClr val="A6A6A6"/>
                </a:solidFill>
              </a:rPr>
              <a:t>together</a:t>
            </a:r>
            <a:r>
              <a:rPr lang="fr-FR" dirty="0" smtClean="0">
                <a:solidFill>
                  <a:srgbClr val="A6A6A6"/>
                </a:solidFill>
              </a:rPr>
              <a:t> (</a:t>
            </a:r>
            <a:r>
              <a:rPr lang="fr-FR" dirty="0" err="1" smtClean="0">
                <a:solidFill>
                  <a:srgbClr val="A6A6A6"/>
                </a:solidFill>
              </a:rPr>
              <a:t>Xtext</a:t>
            </a:r>
            <a:r>
              <a:rPr lang="fr-FR" dirty="0" smtClean="0">
                <a:solidFill>
                  <a:srgbClr val="A6A6A6"/>
                </a:solidFill>
              </a:rPr>
              <a:t> + </a:t>
            </a:r>
            <a:r>
              <a:rPr lang="fr-FR" dirty="0" err="1" smtClean="0">
                <a:solidFill>
                  <a:srgbClr val="A6A6A6"/>
                </a:solidFill>
              </a:rPr>
              <a:t>Xtend</a:t>
            </a:r>
            <a:r>
              <a:rPr lang="fr-FR" dirty="0" smtClean="0">
                <a:solidFill>
                  <a:srgbClr val="A6A6A6"/>
                </a:solidFill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/>
          </p:cNvSpPr>
          <p:nvPr/>
        </p:nvSpPr>
        <p:spPr bwMode="auto">
          <a:xfrm>
            <a:off x="303609" y="4339828"/>
            <a:ext cx="3062883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8" bIns="0"/>
          <a:lstStyle/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Element stereotype</a:t>
            </a:r>
          </a:p>
        </p:txBody>
      </p:sp>
      <p:sp>
        <p:nvSpPr>
          <p:cNvPr id="107524" name="Rectangle 4"/>
          <p:cNvSpPr>
            <a:spLocks/>
          </p:cNvSpPr>
          <p:nvPr/>
        </p:nvSpPr>
        <p:spPr bwMode="auto">
          <a:xfrm>
            <a:off x="232172" y="1902024"/>
            <a:ext cx="4125516" cy="75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8" bIns="0"/>
          <a:lstStyle/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Design pattern application</a:t>
            </a:r>
          </a:p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(parametric collaboration)</a:t>
            </a:r>
          </a:p>
        </p:txBody>
      </p:sp>
      <p:sp>
        <p:nvSpPr>
          <p:cNvPr id="107525" name="Freeform 5"/>
          <p:cNvSpPr>
            <a:spLocks/>
          </p:cNvSpPr>
          <p:nvPr/>
        </p:nvSpPr>
        <p:spPr bwMode="auto">
          <a:xfrm>
            <a:off x="1902023" y="2589610"/>
            <a:ext cx="2518172" cy="751210"/>
          </a:xfrm>
          <a:custGeom>
            <a:avLst/>
            <a:gdLst>
              <a:gd name="T0" fmla="*/ 936 w 21600"/>
              <a:gd name="T1" fmla="*/ 0 h 21316"/>
              <a:gd name="T2" fmla="*/ 645 w 21600"/>
              <a:gd name="T3" fmla="*/ 1634 h 21316"/>
              <a:gd name="T4" fmla="*/ 280 w 21600"/>
              <a:gd name="T5" fmla="*/ 4903 h 21316"/>
              <a:gd name="T6" fmla="*/ 0 w 21600"/>
              <a:gd name="T7" fmla="*/ 10374 h 21316"/>
              <a:gd name="T8" fmla="*/ 462 w 21600"/>
              <a:gd name="T9" fmla="*/ 16982 h 21316"/>
              <a:gd name="T10" fmla="*/ 4950 w 21600"/>
              <a:gd name="T11" fmla="*/ 21316 h 21316"/>
              <a:gd name="T12" fmla="*/ 10849 w 21600"/>
              <a:gd name="T13" fmla="*/ 18616 h 21316"/>
              <a:gd name="T14" fmla="*/ 16176 w 21600"/>
              <a:gd name="T15" fmla="*/ 10374 h 21316"/>
              <a:gd name="T16" fmla="*/ 19824 w 21600"/>
              <a:gd name="T17" fmla="*/ 3268 h 21316"/>
              <a:gd name="T18" fmla="*/ 20858 w 21600"/>
              <a:gd name="T19" fmla="*/ 1634 h 21316"/>
              <a:gd name="T20" fmla="*/ 21320 w 21600"/>
              <a:gd name="T21" fmla="*/ 1137 h 21316"/>
              <a:gd name="T22" fmla="*/ 21600 w 21600"/>
              <a:gd name="T23" fmla="*/ 568 h 21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600" h="21316">
                <a:moveTo>
                  <a:pt x="936" y="0"/>
                </a:moveTo>
                <a:cubicBezTo>
                  <a:pt x="839" y="568"/>
                  <a:pt x="730" y="995"/>
                  <a:pt x="645" y="1634"/>
                </a:cubicBezTo>
                <a:cubicBezTo>
                  <a:pt x="511" y="2629"/>
                  <a:pt x="280" y="4903"/>
                  <a:pt x="280" y="4903"/>
                </a:cubicBezTo>
                <a:cubicBezTo>
                  <a:pt x="195" y="6750"/>
                  <a:pt x="97" y="8526"/>
                  <a:pt x="0" y="10374"/>
                </a:cubicBezTo>
                <a:cubicBezTo>
                  <a:pt x="109" y="13145"/>
                  <a:pt x="97" y="15063"/>
                  <a:pt x="462" y="16982"/>
                </a:cubicBezTo>
                <a:cubicBezTo>
                  <a:pt x="1374" y="21600"/>
                  <a:pt x="3880" y="20889"/>
                  <a:pt x="4950" y="21316"/>
                </a:cubicBezTo>
                <a:cubicBezTo>
                  <a:pt x="6932" y="20747"/>
                  <a:pt x="8878" y="19682"/>
                  <a:pt x="10849" y="18616"/>
                </a:cubicBezTo>
                <a:cubicBezTo>
                  <a:pt x="12636" y="15916"/>
                  <a:pt x="14376" y="12576"/>
                  <a:pt x="16176" y="10374"/>
                </a:cubicBezTo>
                <a:cubicBezTo>
                  <a:pt x="17319" y="7176"/>
                  <a:pt x="18572" y="4689"/>
                  <a:pt x="19824" y="3268"/>
                </a:cubicBezTo>
                <a:cubicBezTo>
                  <a:pt x="20177" y="2842"/>
                  <a:pt x="20505" y="2132"/>
                  <a:pt x="20858" y="1634"/>
                </a:cubicBezTo>
                <a:cubicBezTo>
                  <a:pt x="21016" y="1421"/>
                  <a:pt x="21162" y="1350"/>
                  <a:pt x="21320" y="1137"/>
                </a:cubicBezTo>
                <a:cubicBezTo>
                  <a:pt x="21418" y="995"/>
                  <a:pt x="21600" y="568"/>
                  <a:pt x="21600" y="568"/>
                </a:cubicBezTo>
              </a:path>
            </a:pathLst>
          </a:custGeom>
          <a:noFill/>
          <a:ln w="38100" cap="flat">
            <a:solidFill>
              <a:srgbClr val="00009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>
              <a:solidFill>
                <a:srgbClr val="333399"/>
              </a:solidFill>
            </a:endParaRPr>
          </a:p>
        </p:txBody>
      </p:sp>
      <p:pic>
        <p:nvPicPr>
          <p:cNvPr id="107526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65" y="3093021"/>
            <a:ext cx="6783214" cy="307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7" name="Rectangle 7"/>
          <p:cNvSpPr>
            <a:spLocks/>
          </p:cNvSpPr>
          <p:nvPr/>
        </p:nvSpPr>
        <p:spPr bwMode="auto">
          <a:xfrm>
            <a:off x="6554391" y="5131847"/>
            <a:ext cx="1529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…and also</a:t>
            </a:r>
          </a:p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Tagged values</a:t>
            </a:r>
          </a:p>
          <a:p>
            <a:pPr marL="40182"/>
            <a:r>
              <a:rPr lang="en-US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&amp; Contracts</a:t>
            </a:r>
          </a:p>
        </p:txBody>
      </p:sp>
      <p:sp>
        <p:nvSpPr>
          <p:cNvPr id="107528" name="Freeform 8"/>
          <p:cNvSpPr>
            <a:spLocks/>
          </p:cNvSpPr>
          <p:nvPr/>
        </p:nvSpPr>
        <p:spPr bwMode="auto">
          <a:xfrm>
            <a:off x="1750219" y="4804172"/>
            <a:ext cx="1089422" cy="315888"/>
          </a:xfrm>
          <a:custGeom>
            <a:avLst/>
            <a:gdLst>
              <a:gd name="T0" fmla="*/ 0 w 21600"/>
              <a:gd name="T1" fmla="*/ 0 h 21600"/>
              <a:gd name="T2" fmla="*/ 4342 w 21600"/>
              <a:gd name="T3" fmla="*/ 10800 h 21600"/>
              <a:gd name="T4" fmla="*/ 8647 w 21600"/>
              <a:gd name="T5" fmla="*/ 14739 h 21600"/>
              <a:gd name="T6" fmla="*/ 14113 w 21600"/>
              <a:gd name="T7" fmla="*/ 18678 h 21600"/>
              <a:gd name="T8" fmla="*/ 2160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198" y="3176"/>
                  <a:pt x="2920" y="8132"/>
                  <a:pt x="4342" y="10800"/>
                </a:cubicBezTo>
                <a:cubicBezTo>
                  <a:pt x="5728" y="13468"/>
                  <a:pt x="7113" y="13722"/>
                  <a:pt x="8647" y="14739"/>
                </a:cubicBezTo>
                <a:cubicBezTo>
                  <a:pt x="10557" y="16009"/>
                  <a:pt x="12129" y="17915"/>
                  <a:pt x="14113" y="18678"/>
                </a:cubicBezTo>
                <a:cubicBezTo>
                  <a:pt x="16359" y="20965"/>
                  <a:pt x="19204" y="21600"/>
                  <a:pt x="21600" y="21600"/>
                </a:cubicBezTo>
              </a:path>
            </a:pathLst>
          </a:custGeom>
          <a:noFill/>
          <a:ln w="38100" cap="flat">
            <a:solidFill>
              <a:srgbClr val="00009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07536" name="Group 16"/>
          <p:cNvGrpSpPr>
            <a:grpSpLocks/>
          </p:cNvGrpSpPr>
          <p:nvPr/>
        </p:nvGrpSpPr>
        <p:grpSpPr bwMode="auto">
          <a:xfrm>
            <a:off x="3509367" y="1902023"/>
            <a:ext cx="3453557" cy="1526977"/>
            <a:chOff x="0" y="0"/>
            <a:chExt cx="3094" cy="1368"/>
          </a:xfrm>
        </p:grpSpPr>
        <p:grpSp>
          <p:nvGrpSpPr>
            <p:cNvPr id="107531" name="Group 11"/>
            <p:cNvGrpSpPr>
              <a:grpSpLocks/>
            </p:cNvGrpSpPr>
            <p:nvPr/>
          </p:nvGrpSpPr>
          <p:grpSpPr bwMode="auto">
            <a:xfrm>
              <a:off x="743" y="0"/>
              <a:ext cx="1596" cy="752"/>
              <a:chOff x="0" y="0"/>
              <a:chExt cx="1595" cy="752"/>
            </a:xfrm>
          </p:grpSpPr>
          <p:sp>
            <p:nvSpPr>
              <p:cNvPr id="107529" name="Oval 9"/>
              <p:cNvSpPr>
                <a:spLocks/>
              </p:cNvSpPr>
              <p:nvPr/>
            </p:nvSpPr>
            <p:spPr bwMode="auto">
              <a:xfrm>
                <a:off x="0" y="0"/>
                <a:ext cx="1595" cy="752"/>
              </a:xfrm>
              <a:prstGeom prst="ellips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7530" name="Rectangle 10"/>
              <p:cNvSpPr>
                <a:spLocks/>
              </p:cNvSpPr>
              <p:nvPr/>
            </p:nvSpPr>
            <p:spPr bwMode="auto">
              <a:xfrm>
                <a:off x="144" y="256"/>
                <a:ext cx="1315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8100" tIns="38100" rIns="94916" bIns="38100" anchor="ctr">
                <a:spAutoFit/>
              </a:bodyPr>
              <a:lstStyle/>
              <a:p>
                <a:pPr marL="12278" algn="ctr"/>
                <a:r>
                  <a:rPr lang="en-US" sz="1300">
                    <a:solidFill>
                      <a:srgbClr val="000000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Command pattern</a:t>
                </a:r>
              </a:p>
            </p:txBody>
          </p:sp>
        </p:grpSp>
        <p:sp>
          <p:nvSpPr>
            <p:cNvPr id="107532" name="Line 12"/>
            <p:cNvSpPr>
              <a:spLocks noChangeShapeType="1"/>
            </p:cNvSpPr>
            <p:nvPr/>
          </p:nvSpPr>
          <p:spPr bwMode="auto">
            <a:xfrm flipH="1">
              <a:off x="408" y="616"/>
              <a:ext cx="544" cy="752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7533" name="Line 13"/>
            <p:cNvSpPr>
              <a:spLocks noChangeShapeType="1"/>
            </p:cNvSpPr>
            <p:nvPr/>
          </p:nvSpPr>
          <p:spPr bwMode="auto">
            <a:xfrm>
              <a:off x="2184" y="616"/>
              <a:ext cx="544" cy="54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7534" name="Rectangle 14"/>
            <p:cNvSpPr>
              <a:spLocks/>
            </p:cNvSpPr>
            <p:nvPr/>
          </p:nvSpPr>
          <p:spPr bwMode="auto">
            <a:xfrm>
              <a:off x="2592" y="824"/>
              <a:ext cx="50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11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receiver</a:t>
              </a:r>
            </a:p>
          </p:txBody>
        </p:sp>
        <p:sp>
          <p:nvSpPr>
            <p:cNvPr id="107535" name="Rectangle 15"/>
            <p:cNvSpPr>
              <a:spLocks/>
            </p:cNvSpPr>
            <p:nvPr/>
          </p:nvSpPr>
          <p:spPr bwMode="auto">
            <a:xfrm>
              <a:off x="0" y="1024"/>
              <a:ext cx="460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11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invoker</a:t>
              </a:r>
            </a:p>
          </p:txBody>
        </p:sp>
      </p:grpSp>
      <p:sp>
        <p:nvSpPr>
          <p:cNvPr id="107537" name="Rectangle 17"/>
          <p:cNvSpPr>
            <a:spLocks noGrp="1" noChangeArrowheads="1"/>
          </p:cNvSpPr>
          <p:nvPr>
            <p:ph type="title"/>
          </p:nvPr>
        </p:nvSpPr>
        <p:spPr>
          <a:xfrm>
            <a:off x="286807" y="94301"/>
            <a:ext cx="8608219" cy="992929"/>
          </a:xfrm>
          <a:ln/>
        </p:spPr>
        <p:txBody>
          <a:bodyPr rIns="118264">
            <a:normAutofit fontScale="90000"/>
          </a:bodyPr>
          <a:lstStyle/>
          <a:p>
            <a:pPr marL="40182"/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Embedding implicit semantics </a:t>
            </a: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into </a:t>
            </a: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 model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637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utoUpdateAnimBg="0"/>
      <p:bldP spid="107524" grpId="0" autoUpdateAnimBg="0"/>
      <p:bldP spid="107525" grpId="0" animBg="1"/>
      <p:bldP spid="107527" grpId="0" autoUpdateAnimBg="0"/>
      <p:bldP spid="1075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/>
          <a:lstStyle/>
          <a:p>
            <a:pPr marL="40182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…and the result we want...</a:t>
            </a:r>
          </a:p>
        </p:txBody>
      </p:sp>
      <p:grpSp>
        <p:nvGrpSpPr>
          <p:cNvPr id="108549" name="Group 5"/>
          <p:cNvGrpSpPr>
            <a:grpSpLocks/>
          </p:cNvGrpSpPr>
          <p:nvPr/>
        </p:nvGrpSpPr>
        <p:grpSpPr bwMode="auto">
          <a:xfrm>
            <a:off x="0" y="1446609"/>
            <a:ext cx="9144000" cy="4692551"/>
            <a:chOff x="0" y="0"/>
            <a:chExt cx="8192" cy="4204"/>
          </a:xfrm>
        </p:grpSpPr>
        <p:sp>
          <p:nvSpPr>
            <p:cNvPr id="108547" name="Rectangle 3"/>
            <p:cNvSpPr>
              <a:spLocks/>
            </p:cNvSpPr>
            <p:nvPr/>
          </p:nvSpPr>
          <p:spPr bwMode="auto">
            <a:xfrm>
              <a:off x="0" y="0"/>
              <a:ext cx="8192" cy="4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08548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192" cy="4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8550" name="Rectangle 6"/>
          <p:cNvSpPr>
            <a:spLocks/>
          </p:cNvSpPr>
          <p:nvPr/>
        </p:nvSpPr>
        <p:spPr bwMode="auto">
          <a:xfrm>
            <a:off x="2053828" y="2053828"/>
            <a:ext cx="1375172" cy="991195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84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2" name="Group 4"/>
          <p:cNvGrpSpPr>
            <a:grpSpLocks/>
          </p:cNvGrpSpPr>
          <p:nvPr/>
        </p:nvGrpSpPr>
        <p:grpSpPr bwMode="auto">
          <a:xfrm>
            <a:off x="0" y="1526977"/>
            <a:ext cx="8509992" cy="2752576"/>
            <a:chOff x="0" y="0"/>
            <a:chExt cx="7624" cy="2466"/>
          </a:xfrm>
        </p:grpSpPr>
        <p:sp>
          <p:nvSpPr>
            <p:cNvPr id="109570" name="Rectangle 2"/>
            <p:cNvSpPr>
              <a:spLocks/>
            </p:cNvSpPr>
            <p:nvPr/>
          </p:nvSpPr>
          <p:spPr bwMode="auto">
            <a:xfrm>
              <a:off x="0" y="0"/>
              <a:ext cx="7624" cy="2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09571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24" cy="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575" name="Group 7"/>
          <p:cNvGrpSpPr>
            <a:grpSpLocks/>
          </p:cNvGrpSpPr>
          <p:nvPr/>
        </p:nvGrpSpPr>
        <p:grpSpPr bwMode="auto">
          <a:xfrm>
            <a:off x="0" y="4036219"/>
            <a:ext cx="2825130" cy="1699990"/>
            <a:chOff x="0" y="0"/>
            <a:chExt cx="2531" cy="1523"/>
          </a:xfrm>
        </p:grpSpPr>
        <p:sp>
          <p:nvSpPr>
            <p:cNvPr id="109573" name="Rectangle 5"/>
            <p:cNvSpPr>
              <a:spLocks/>
            </p:cNvSpPr>
            <p:nvPr/>
          </p:nvSpPr>
          <p:spPr bwMode="auto">
            <a:xfrm>
              <a:off x="0" y="0"/>
              <a:ext cx="2531" cy="15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09574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31" cy="1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9576" name="Rectangle 8"/>
          <p:cNvSpPr>
            <a:spLocks/>
          </p:cNvSpPr>
          <p:nvPr/>
        </p:nvSpPr>
        <p:spPr bwMode="auto">
          <a:xfrm>
            <a:off x="81484" y="4188023"/>
            <a:ext cx="2669977" cy="1526977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9577" name="Rectangle 9"/>
          <p:cNvSpPr>
            <a:spLocks/>
          </p:cNvSpPr>
          <p:nvPr/>
        </p:nvSpPr>
        <p:spPr bwMode="auto">
          <a:xfrm>
            <a:off x="232172" y="5795367"/>
            <a:ext cx="23077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500" dirty="0" err="1">
                <a:solidFill>
                  <a:srgbClr val="33339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Persitence</a:t>
            </a:r>
            <a:r>
              <a:rPr lang="en-US" sz="1500" dirty="0">
                <a:solidFill>
                  <a:srgbClr val="33339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implementation</a:t>
            </a:r>
          </a:p>
        </p:txBody>
      </p:sp>
      <p:grpSp>
        <p:nvGrpSpPr>
          <p:cNvPr id="109581" name="Group 13"/>
          <p:cNvGrpSpPr>
            <a:grpSpLocks/>
          </p:cNvGrpSpPr>
          <p:nvPr/>
        </p:nvGrpSpPr>
        <p:grpSpPr bwMode="auto">
          <a:xfrm>
            <a:off x="1446609" y="1750219"/>
            <a:ext cx="5019601" cy="2293814"/>
            <a:chOff x="0" y="0"/>
            <a:chExt cx="4497" cy="2055"/>
          </a:xfrm>
        </p:grpSpPr>
        <p:pic>
          <p:nvPicPr>
            <p:cNvPr id="109578" name="Picture 1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97" cy="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579" name="AutoShape 11"/>
            <p:cNvSpPr>
              <a:spLocks/>
            </p:cNvSpPr>
            <p:nvPr/>
          </p:nvSpPr>
          <p:spPr bwMode="auto">
            <a:xfrm>
              <a:off x="265" y="0"/>
              <a:ext cx="4024" cy="18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3187" y="10800"/>
                  </a:lnTo>
                  <a:lnTo>
                    <a:pt x="318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 w="38100" cap="flat">
              <a:solidFill>
                <a:srgbClr val="FFFF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9580" name="Rectangle 12"/>
            <p:cNvSpPr>
              <a:spLocks/>
            </p:cNvSpPr>
            <p:nvPr/>
          </p:nvSpPr>
          <p:spPr bwMode="auto">
            <a:xfrm>
              <a:off x="1289" y="1848"/>
              <a:ext cx="2648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57799" bIns="0">
              <a:spAutoFit/>
            </a:bodyPr>
            <a:lstStyle/>
            <a:p>
              <a:pPr marL="40182"/>
              <a:r>
                <a:rPr lang="en-US" sz="1500" dirty="0">
                  <a:solidFill>
                    <a:srgbClr val="333399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Command pattern implementation</a:t>
              </a:r>
            </a:p>
          </p:txBody>
        </p:sp>
      </p:grpSp>
      <p:sp>
        <p:nvSpPr>
          <p:cNvPr id="109583" name="Rectangle 15"/>
          <p:cNvSpPr>
            <a:spLocks noGrp="1" noChangeArrowheads="1"/>
          </p:cNvSpPr>
          <p:nvPr>
            <p:ph type="title"/>
          </p:nvPr>
        </p:nvSpPr>
        <p:spPr>
          <a:xfrm>
            <a:off x="303609" y="-36539"/>
            <a:ext cx="8608219" cy="1162976"/>
          </a:xfrm>
          <a:ln/>
        </p:spPr>
        <p:txBody>
          <a:bodyPr rIns="118264">
            <a:normAutofit fontScale="90000"/>
          </a:bodyPr>
          <a:lstStyle/>
          <a:p>
            <a:pPr marL="40182"/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How To: </a:t>
            </a: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Automatic </a:t>
            </a: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Model Transformations</a:t>
            </a:r>
          </a:p>
        </p:txBody>
      </p:sp>
      <p:sp>
        <p:nvSpPr>
          <p:cNvPr id="109584" name="Rectangle 16"/>
          <p:cNvSpPr>
            <a:spLocks/>
          </p:cNvSpPr>
          <p:nvPr/>
        </p:nvSpPr>
        <p:spPr bwMode="auto">
          <a:xfrm>
            <a:off x="3277196" y="4339828"/>
            <a:ext cx="5875734" cy="180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8" bIns="0"/>
          <a:lstStyle/>
          <a:p>
            <a:pPr marL="40182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In some domains (e.g.; RT systems)</a:t>
            </a:r>
          </a:p>
          <a:p>
            <a:pPr marL="40182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transformations can get more complex</a:t>
            </a:r>
          </a:p>
          <a:p>
            <a:pPr marL="40182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than initial model!</a:t>
            </a:r>
          </a:p>
          <a:p>
            <a:pPr marL="40182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=&gt; must be managed with sound SE principles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193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8084" y="2204864"/>
            <a:ext cx="9080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 smtClean="0"/>
              <a:t>Characterize</a:t>
            </a:r>
            <a:r>
              <a:rPr lang="fr-FR" sz="3200" dirty="0" smtClean="0"/>
              <a:t> the </a:t>
            </a:r>
            <a:r>
              <a:rPr lang="fr-FR" sz="3200" dirty="0" err="1" smtClean="0"/>
              <a:t>following</a:t>
            </a:r>
            <a:r>
              <a:rPr lang="fr-FR" sz="3200" dirty="0" smtClean="0"/>
              <a:t> model transformations </a:t>
            </a:r>
            <a:endParaRPr lang="fr-FR" sz="3200" dirty="0"/>
          </a:p>
        </p:txBody>
      </p:sp>
      <p:sp>
        <p:nvSpPr>
          <p:cNvPr id="12" name="Rectangle 11"/>
          <p:cNvSpPr/>
          <p:nvPr/>
        </p:nvSpPr>
        <p:spPr>
          <a:xfrm>
            <a:off x="179512" y="3284984"/>
            <a:ext cx="8617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err="1" smtClean="0"/>
              <a:t>Endogeneous</a:t>
            </a:r>
            <a:r>
              <a:rPr lang="fr-FR" sz="3200" dirty="0" smtClean="0"/>
              <a:t>? </a:t>
            </a:r>
            <a:r>
              <a:rPr lang="fr-FR" sz="3200" dirty="0" err="1" smtClean="0"/>
              <a:t>Exogeneous</a:t>
            </a:r>
            <a:r>
              <a:rPr lang="fr-FR" sz="3200" dirty="0" smtClean="0"/>
              <a:t>?</a:t>
            </a:r>
          </a:p>
          <a:p>
            <a:r>
              <a:rPr lang="fr-FR" sz="3200" dirty="0" smtClean="0"/>
              <a:t>Vertical? Horizontal?</a:t>
            </a:r>
          </a:p>
          <a:p>
            <a:r>
              <a:rPr lang="fr-FR" sz="3200" dirty="0" smtClean="0"/>
              <a:t>Model-to-</a:t>
            </a:r>
            <a:r>
              <a:rPr lang="fr-FR" sz="3200" dirty="0" err="1" smtClean="0"/>
              <a:t>text</a:t>
            </a:r>
            <a:r>
              <a:rPr lang="fr-FR" sz="3200" dirty="0" smtClean="0"/>
              <a:t>? Model-to-Model?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8840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6A9CE9"/>
                </a:solidFill>
              </a:rPr>
              <a:t/>
            </a:r>
            <a:br>
              <a:rPr lang="en-US" b="1" dirty="0" smtClean="0">
                <a:solidFill>
                  <a:srgbClr val="6A9CE9"/>
                </a:solidFill>
              </a:rPr>
            </a:b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Espace réservé du contenu 3" descr="Capture d’écran 2013-09-26 à 09.45.0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1751721" y="3501008"/>
            <a:ext cx="5819666" cy="3200591"/>
          </a:xfrm>
        </p:spPr>
      </p:pic>
      <p:pic>
        <p:nvPicPr>
          <p:cNvPr id="7" name="Image 6" descr="Capture d’écran 2013-09-26 à 09.44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292291"/>
            <a:ext cx="1944216" cy="3565709"/>
          </a:xfrm>
          <a:prstGeom prst="rect">
            <a:avLst/>
          </a:prstGeom>
        </p:spPr>
      </p:pic>
      <p:pic>
        <p:nvPicPr>
          <p:cNvPr id="8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2123728" y="908720"/>
            <a:ext cx="4229101" cy="232584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915816" y="4221088"/>
            <a:ext cx="2880320" cy="1872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Espace réservé du contenu 3" descr="Capture d’écran 2013-09-26 à 09.45.0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1751721" y="3501008"/>
            <a:ext cx="5819666" cy="3200591"/>
          </a:xfrm>
        </p:spPr>
      </p:pic>
      <p:pic>
        <p:nvPicPr>
          <p:cNvPr id="8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1979712" y="1052736"/>
            <a:ext cx="3024336" cy="1663268"/>
          </a:xfrm>
          <a:prstGeom prst="rect">
            <a:avLst/>
          </a:prstGeom>
        </p:spPr>
      </p:pic>
      <p:pic>
        <p:nvPicPr>
          <p:cNvPr id="9" name="Image 8" descr="Capture d’écran 2013-09-26 à 09.49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263258"/>
            <a:ext cx="1656184" cy="3567165"/>
          </a:xfrm>
          <a:prstGeom prst="rect">
            <a:avLst/>
          </a:prstGeom>
        </p:spPr>
      </p:pic>
      <p:pic>
        <p:nvPicPr>
          <p:cNvPr id="10" name="Image 9" descr="html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52736"/>
            <a:ext cx="1656184" cy="165618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915816" y="4221088"/>
            <a:ext cx="2880320" cy="1872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60648"/>
            <a:ext cx="8136904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Xtend</a:t>
            </a:r>
          </a:p>
          <a:p>
            <a:pPr algn="ctr" defTabSz="457200"/>
            <a:endParaRPr lang="nl-BE" sz="96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A possible solution </a:t>
            </a: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for </a:t>
            </a: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model management</a:t>
            </a:r>
            <a:endParaRPr lang="nl-BE" sz="4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3889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67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6A9CE9"/>
                </a:solidFill>
              </a:rPr>
              <a:t>Effective Model Management	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748464" cy="5400600"/>
          </a:xfrm>
        </p:spPr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load</a:t>
            </a:r>
            <a:r>
              <a:rPr lang="fr-FR" dirty="0" smtClean="0"/>
              <a:t>/</a:t>
            </a:r>
            <a:r>
              <a:rPr lang="fr-FR" dirty="0" err="1" smtClean="0"/>
              <a:t>serialize</a:t>
            </a:r>
            <a:r>
              <a:rPr lang="fr-FR" dirty="0" smtClean="0"/>
              <a:t> a model? </a:t>
            </a:r>
          </a:p>
          <a:p>
            <a:r>
              <a:rPr lang="fr-FR" dirty="0" smtClean="0"/>
              <a:t>How to </a:t>
            </a:r>
            <a:r>
              <a:rPr lang="fr-FR" dirty="0" err="1" smtClean="0"/>
              <a:t>visit</a:t>
            </a:r>
            <a:r>
              <a:rPr lang="fr-FR" dirty="0" smtClean="0"/>
              <a:t>, </a:t>
            </a:r>
            <a:r>
              <a:rPr lang="fr-FR" dirty="0" err="1" smtClean="0"/>
              <a:t>analyze</a:t>
            </a:r>
            <a:r>
              <a:rPr lang="fr-FR" dirty="0" smtClean="0"/>
              <a:t> and </a:t>
            </a:r>
            <a:r>
              <a:rPr lang="fr-FR" dirty="0" err="1" smtClean="0"/>
              <a:t>transform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</a:p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do </a:t>
            </a:r>
            <a:r>
              <a:rPr lang="fr-FR" dirty="0" err="1" smtClean="0"/>
              <a:t>it</a:t>
            </a:r>
            <a:r>
              <a:rPr lang="fr-FR" dirty="0" smtClean="0"/>
              <a:t> in Java (EMF API)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arbitrarily</a:t>
            </a:r>
            <a:r>
              <a:rPr lang="fr-FR" dirty="0" smtClean="0"/>
              <a:t> </a:t>
            </a:r>
            <a:r>
              <a:rPr lang="fr-FR" dirty="0" err="1" smtClean="0"/>
              <a:t>choose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Java 10, </a:t>
            </a:r>
            <a:r>
              <a:rPr lang="fr-FR" dirty="0" err="1" smtClean="0"/>
              <a:t>interesting</a:t>
            </a:r>
            <a:r>
              <a:rPr lang="fr-FR" dirty="0" smtClean="0"/>
              <a:t> « </a:t>
            </a:r>
            <a:r>
              <a:rPr lang="fr-FR" dirty="0" err="1" smtClean="0"/>
              <a:t>features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Eclipse </a:t>
            </a:r>
            <a:r>
              <a:rPr lang="fr-FR" dirty="0" err="1" smtClean="0"/>
              <a:t>ecosystem</a:t>
            </a:r>
            <a:r>
              <a:rPr lang="fr-FR" dirty="0" smtClean="0"/>
              <a:t> (incl. </a:t>
            </a:r>
            <a:r>
              <a:rPr lang="fr-FR" dirty="0" err="1" smtClean="0"/>
              <a:t>Xtext</a:t>
            </a:r>
            <a:r>
              <a:rPr lang="fr-FR" dirty="0" smtClean="0"/>
              <a:t>) and </a:t>
            </a:r>
            <a:r>
              <a:rPr lang="fr-FR" dirty="0" err="1" smtClean="0"/>
              <a:t>facilities</a:t>
            </a:r>
            <a:r>
              <a:rPr lang="fr-FR" dirty="0" smtClean="0"/>
              <a:t> to manage </a:t>
            </a:r>
            <a:r>
              <a:rPr lang="fr-FR" dirty="0" err="1" smtClean="0"/>
              <a:t>models</a:t>
            </a:r>
            <a:endParaRPr lang="fr-FR" dirty="0" smtClean="0"/>
          </a:p>
          <a:p>
            <a:pPr lvl="1"/>
            <a:r>
              <a:rPr lang="fr-FR" dirty="0" smtClean="0"/>
              <a:t>An </a:t>
            </a:r>
            <a:r>
              <a:rPr lang="fr-FR" dirty="0" err="1" smtClean="0"/>
              <a:t>example</a:t>
            </a:r>
            <a:r>
              <a:rPr lang="fr-FR" dirty="0" smtClean="0"/>
              <a:t> of a </a:t>
            </a:r>
            <a:r>
              <a:rPr lang="fr-FR" dirty="0" err="1" smtClean="0"/>
              <a:t>sophisticated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endParaRPr lang="fr-FR" dirty="0"/>
          </a:p>
        </p:txBody>
      </p:sp>
      <p:pic>
        <p:nvPicPr>
          <p:cNvPr id="4" name="Espace réservé du contenu 10" descr="téléchargement (1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2" b="-46472"/>
          <a:stretch>
            <a:fillRect/>
          </a:stretch>
        </p:blipFill>
        <p:spPr>
          <a:xfrm>
            <a:off x="4860032" y="3212976"/>
            <a:ext cx="3312368" cy="1821675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52" y="4725144"/>
            <a:ext cx="1872208" cy="55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1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Before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going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into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details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of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Recap</a:t>
            </a:r>
            <a:r>
              <a:rPr lang="fr-FR" dirty="0" smtClean="0"/>
              <a:t> of the scenarios</a:t>
            </a:r>
          </a:p>
          <a:p>
            <a:pPr lvl="1"/>
            <a:r>
              <a:rPr lang="fr-FR" dirty="0" err="1" smtClean="0"/>
              <a:t>Text</a:t>
            </a:r>
            <a:r>
              <a:rPr lang="fr-FR" dirty="0" smtClean="0"/>
              <a:t>-</a:t>
            </a:r>
            <a:r>
              <a:rPr lang="fr-FR" dirty="0" err="1" smtClean="0"/>
              <a:t>to-Model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Model(s)-</a:t>
            </a:r>
            <a:r>
              <a:rPr lang="fr-FR" dirty="0" err="1"/>
              <a:t>to-Model</a:t>
            </a:r>
            <a:r>
              <a:rPr lang="fr-FR" dirty="0"/>
              <a:t> </a:t>
            </a:r>
            <a:r>
              <a:rPr lang="fr-FR" dirty="0" smtClean="0"/>
              <a:t>transformation</a:t>
            </a:r>
          </a:p>
          <a:p>
            <a:pPr lvl="1"/>
            <a:r>
              <a:rPr lang="fr-FR" dirty="0" err="1"/>
              <a:t>Metamodels</a:t>
            </a:r>
            <a:r>
              <a:rPr lang="fr-FR" dirty="0"/>
              <a:t> as a « bridge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techologies</a:t>
            </a:r>
            <a:endParaRPr lang="fr-FR" dirty="0"/>
          </a:p>
          <a:p>
            <a:pPr lvl="1"/>
            <a:r>
              <a:rPr lang="fr-FR" dirty="0" smtClean="0"/>
              <a:t>Model-to-</a:t>
            </a:r>
            <a:r>
              <a:rPr lang="fr-FR" dirty="0" err="1" smtClean="0"/>
              <a:t>Text</a:t>
            </a:r>
            <a:endParaRPr lang="fr-FR" dirty="0" smtClean="0"/>
          </a:p>
          <a:p>
            <a:r>
              <a:rPr lang="fr-FR" dirty="0" smtClean="0"/>
              <a:t>The solution of </a:t>
            </a:r>
            <a:r>
              <a:rPr lang="fr-FR" dirty="0" err="1" smtClean="0"/>
              <a:t>some</a:t>
            </a:r>
            <a:r>
              <a:rPr lang="fr-FR" dirty="0" smtClean="0"/>
              <a:t> of the « scenarios »</a:t>
            </a:r>
          </a:p>
          <a:p>
            <a:pPr lvl="1"/>
            <a:r>
              <a:rPr lang="fr-FR" dirty="0" smtClean="0"/>
              <a:t>Just to </a:t>
            </a:r>
            <a:r>
              <a:rPr lang="fr-FR" dirty="0" err="1" smtClean="0"/>
              <a:t>give</a:t>
            </a:r>
            <a:r>
              <a:rPr lang="fr-FR" dirty="0" smtClean="0"/>
              <a:t> an </a:t>
            </a:r>
            <a:r>
              <a:rPr lang="fr-FR" dirty="0" err="1" smtClean="0"/>
              <a:t>overview</a:t>
            </a:r>
            <a:r>
              <a:rPr lang="fr-FR" dirty="0" smtClean="0"/>
              <a:t> of </a:t>
            </a:r>
            <a:r>
              <a:rPr lang="fr-FR" dirty="0" err="1" smtClean="0"/>
              <a:t>Xtend</a:t>
            </a:r>
            <a:r>
              <a:rPr lang="fr-FR" dirty="0" smtClean="0"/>
              <a:t> </a:t>
            </a:r>
            <a:r>
              <a:rPr lang="fr-FR" dirty="0" err="1" smtClean="0"/>
              <a:t>capabilities</a:t>
            </a:r>
            <a:endParaRPr lang="fr-FR" dirty="0" smtClean="0"/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give</a:t>
            </a:r>
            <a:r>
              <a:rPr lang="fr-FR" dirty="0" smtClean="0"/>
              <a:t> a more </a:t>
            </a:r>
            <a:r>
              <a:rPr lang="fr-FR" dirty="0" err="1" smtClean="0"/>
              <a:t>practical</a:t>
            </a:r>
            <a:r>
              <a:rPr lang="fr-FR" dirty="0" smtClean="0"/>
              <a:t>/</a:t>
            </a:r>
            <a:r>
              <a:rPr lang="fr-FR" dirty="0" err="1" smtClean="0"/>
              <a:t>concrete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r>
              <a:rPr lang="fr-FR" dirty="0" smtClean="0"/>
              <a:t> of </a:t>
            </a:r>
            <a:r>
              <a:rPr lang="fr-FR" dirty="0" err="1" smtClean="0"/>
              <a:t>some</a:t>
            </a:r>
            <a:r>
              <a:rPr lang="fr-FR" dirty="0" smtClean="0"/>
              <a:t> of the </a:t>
            </a:r>
            <a:r>
              <a:rPr lang="fr-FR" dirty="0" err="1" smtClean="0"/>
              <a:t>previous</a:t>
            </a:r>
            <a:r>
              <a:rPr lang="fr-FR" dirty="0" smtClean="0"/>
              <a:t> scenarios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69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e d’écran 2015-10-04 à 19.2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" y="0"/>
            <a:ext cx="60912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4630"/>
            <a:ext cx="9144000" cy="9560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7419" y="1052736"/>
            <a:ext cx="9144000" cy="100811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-520" y="2132856"/>
            <a:ext cx="6084168" cy="4725144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Capture d’écran 2015-09-30 à 07.1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84984"/>
            <a:ext cx="4166179" cy="3240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apture d’écran 2015-10-04 à 19.27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204864"/>
            <a:ext cx="2160240" cy="9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2189" y="980728"/>
            <a:ext cx="7494961" cy="54476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Model </a:t>
            </a:r>
          </a:p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Management</a:t>
            </a:r>
          </a:p>
          <a:p>
            <a:pPr algn="ctr" defTabSz="457200"/>
            <a:endParaRPr lang="nl-BE" sz="96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Scenarios</a:t>
            </a:r>
            <a:endParaRPr lang="nl-BE" sz="4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647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(1)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Espace réservé du contenu 5" descr="Capture d’écran 2013-09-29 à 14.31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r="-3333"/>
          <a:stretch>
            <a:fillRect/>
          </a:stretch>
        </p:blipFill>
        <p:spPr>
          <a:xfrm>
            <a:off x="5364089" y="1052736"/>
            <a:ext cx="2664296" cy="1465260"/>
          </a:xfrm>
        </p:spPr>
      </p:pic>
      <p:pic>
        <p:nvPicPr>
          <p:cNvPr id="7" name="Picture 6" descr="Capture d’écran 2015-09-30 à 07.1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3610688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apture d’écran 2015-09-30 à 07.53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" y="4365104"/>
            <a:ext cx="4178719" cy="1948435"/>
          </a:xfrm>
          <a:prstGeom prst="rect">
            <a:avLst/>
          </a:prstGeom>
        </p:spPr>
      </p:pic>
      <p:pic>
        <p:nvPicPr>
          <p:cNvPr id="9" name="Picture 8" descr="Capture d’écran 2015-09-30 à 07.5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112753"/>
            <a:ext cx="3456384" cy="3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(2)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 descr="Capture d’écran 2015-09-30 à 07.1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3610688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apture d’écran 2015-09-30 à 07.53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" y="4365104"/>
            <a:ext cx="2738524" cy="1276907"/>
          </a:xfrm>
          <a:prstGeom prst="rect">
            <a:avLst/>
          </a:prstGeom>
        </p:spPr>
      </p:pic>
      <p:pic>
        <p:nvPicPr>
          <p:cNvPr id="9" name="Picture 8" descr="Capture d’écran 2015-09-30 à 07.53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31914"/>
            <a:ext cx="2592288" cy="2808935"/>
          </a:xfrm>
          <a:prstGeom prst="rect">
            <a:avLst/>
          </a:prstGeom>
        </p:spPr>
      </p:pic>
      <p:pic>
        <p:nvPicPr>
          <p:cNvPr id="4" name="Picture 3" descr="Capture d’écran 2015-09-30 à 07.58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65" y="4581128"/>
            <a:ext cx="3792288" cy="2016224"/>
          </a:xfrm>
          <a:prstGeom prst="rect">
            <a:avLst/>
          </a:prstGeom>
        </p:spPr>
      </p:pic>
      <p:sp>
        <p:nvSpPr>
          <p:cNvPr id="10" name="ZoneTexte 10"/>
          <p:cNvSpPr txBox="1"/>
          <p:nvPr/>
        </p:nvSpPr>
        <p:spPr>
          <a:xfrm>
            <a:off x="5951950" y="3140968"/>
            <a:ext cx="319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Persistence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Models</a:t>
            </a:r>
            <a:r>
              <a:rPr lang="fr-FR" sz="2000" b="1" dirty="0" smtClean="0"/>
              <a:t> in</a:t>
            </a:r>
          </a:p>
          <a:p>
            <a:r>
              <a:rPr lang="fr-FR" sz="2000" b="1" dirty="0" smtClean="0"/>
              <a:t>XMI </a:t>
            </a:r>
            <a:r>
              <a:rPr lang="fr-FR" sz="1100" b="1" dirty="0"/>
              <a:t>(XML </a:t>
            </a:r>
            <a:r>
              <a:rPr lang="fr-FR" sz="1100" b="1" dirty="0" err="1"/>
              <a:t>Metadata</a:t>
            </a:r>
            <a:r>
              <a:rPr lang="fr-FR" sz="1100" b="1" dirty="0"/>
              <a:t> </a:t>
            </a:r>
            <a:r>
              <a:rPr lang="fr-FR" sz="1100" b="1" dirty="0" err="1" smtClean="0"/>
              <a:t>Interchange</a:t>
            </a:r>
            <a:r>
              <a:rPr lang="fr-FR" sz="1100" b="1" dirty="0" smtClean="0"/>
              <a:t>)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57387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écran 2013-09-26 à 09.4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8741771" cy="5976664"/>
          </a:xfrm>
          <a:prstGeom prst="rect">
            <a:avLst/>
          </a:prstGeom>
          <a:ln>
            <a:noFill/>
          </a:ln>
        </p:spPr>
      </p:pic>
      <p:pic>
        <p:nvPicPr>
          <p:cNvPr id="7" name="Espace réservé du contenu 6" descr="Capture d’écran 2013-09-26 à 09.52.3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5724128" y="3645024"/>
            <a:ext cx="4451716" cy="2448272"/>
          </a:xfrm>
        </p:spPr>
      </p:pic>
      <p:sp>
        <p:nvSpPr>
          <p:cNvPr id="2" name="Rectangle 1"/>
          <p:cNvSpPr/>
          <p:nvPr/>
        </p:nvSpPr>
        <p:spPr>
          <a:xfrm>
            <a:off x="0" y="476672"/>
            <a:ext cx="9144000" cy="13681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988840"/>
            <a:ext cx="9144000" cy="115212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7504" y="4941168"/>
            <a:ext cx="6084168" cy="648072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94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(1)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Espace réservé du contenu 5" descr="Capture d’écran 2013-09-29 à 14.31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r="-3333"/>
          <a:stretch>
            <a:fillRect/>
          </a:stretch>
        </p:blipFill>
        <p:spPr>
          <a:xfrm>
            <a:off x="2195736" y="3573016"/>
            <a:ext cx="3456257" cy="1900808"/>
          </a:xfrm>
        </p:spPr>
      </p:pic>
      <p:pic>
        <p:nvPicPr>
          <p:cNvPr id="4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1836712" y="3284984"/>
            <a:ext cx="6153844" cy="3384376"/>
          </a:xfrm>
          <a:prstGeom prst="rect">
            <a:avLst/>
          </a:prstGeom>
        </p:spPr>
      </p:pic>
      <p:pic>
        <p:nvPicPr>
          <p:cNvPr id="5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1763688" y="980728"/>
            <a:ext cx="4451716" cy="2448272"/>
          </a:xfrm>
          <a:prstGeom prst="rect">
            <a:avLst/>
          </a:prstGeom>
        </p:spPr>
      </p:pic>
      <p:pic>
        <p:nvPicPr>
          <p:cNvPr id="3" name="Image 2" descr="Capture d’écran 2013-09-29 à 14.33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789040"/>
            <a:ext cx="3360374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(2)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2196752" y="3140968"/>
            <a:ext cx="6153844" cy="3384376"/>
          </a:xfrm>
          <a:prstGeom prst="rect">
            <a:avLst/>
          </a:prstGeom>
        </p:spPr>
      </p:pic>
      <p:pic>
        <p:nvPicPr>
          <p:cNvPr id="5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1763688" y="980728"/>
            <a:ext cx="4451716" cy="2448272"/>
          </a:xfrm>
          <a:prstGeom prst="rect">
            <a:avLst/>
          </a:prstGeom>
        </p:spPr>
      </p:pic>
      <p:pic>
        <p:nvPicPr>
          <p:cNvPr id="9" name="Image 8" descr="Capture d’écran 2013-09-29 à 14.3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573016"/>
            <a:ext cx="3360374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 descr="Capture d’écran 2013-09-29 à 14.34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573016"/>
            <a:ext cx="5192759" cy="28426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6804248" y="2852936"/>
            <a:ext cx="100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/>
              <a:t>XMI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715511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Loading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(3)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1763688" y="980728"/>
            <a:ext cx="4451716" cy="2448272"/>
          </a:xfrm>
          <a:prstGeom prst="rect">
            <a:avLst/>
          </a:prstGeom>
        </p:spPr>
      </p:pic>
      <p:pic>
        <p:nvPicPr>
          <p:cNvPr id="10" name="Image 9" descr="Capture d’écran 2013-09-29 à 14.3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33056"/>
            <a:ext cx="5192759" cy="28426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5951950" y="3140968"/>
            <a:ext cx="319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Persistence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Models</a:t>
            </a:r>
            <a:r>
              <a:rPr lang="fr-FR" sz="2000" b="1" dirty="0" smtClean="0"/>
              <a:t> in</a:t>
            </a:r>
          </a:p>
          <a:p>
            <a:r>
              <a:rPr lang="fr-FR" sz="2000" b="1" dirty="0" smtClean="0"/>
              <a:t>XMI </a:t>
            </a:r>
            <a:r>
              <a:rPr lang="fr-FR" sz="1100" b="1" dirty="0"/>
              <a:t>(XML </a:t>
            </a:r>
            <a:r>
              <a:rPr lang="fr-FR" sz="1100" b="1" dirty="0" err="1"/>
              <a:t>Metadata</a:t>
            </a:r>
            <a:r>
              <a:rPr lang="fr-FR" sz="1100" b="1" dirty="0"/>
              <a:t> </a:t>
            </a:r>
            <a:r>
              <a:rPr lang="fr-FR" sz="1100" b="1" dirty="0" err="1" smtClean="0"/>
              <a:t>Interchange</a:t>
            </a:r>
            <a:r>
              <a:rPr lang="fr-FR" sz="1100" b="1" dirty="0" smtClean="0"/>
              <a:t>)</a:t>
            </a:r>
            <a:endParaRPr lang="fr-FR" sz="1100" b="1" dirty="0"/>
          </a:p>
        </p:txBody>
      </p:sp>
      <p:pic>
        <p:nvPicPr>
          <p:cNvPr id="8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1980728" y="3447268"/>
            <a:ext cx="615384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9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Meta(</a:t>
            </a:r>
            <a:r>
              <a:rPr lang="fr-F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and Java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-900608" y="1196752"/>
            <a:ext cx="5040560" cy="2772113"/>
          </a:xfrm>
          <a:prstGeom prst="rect">
            <a:avLst/>
          </a:prstGeom>
        </p:spPr>
      </p:pic>
      <p:pic>
        <p:nvPicPr>
          <p:cNvPr id="3" name="Image 2" descr="Capture d’écran 2013-09-29 à 14.45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5144"/>
            <a:ext cx="3607050" cy="1524106"/>
          </a:xfrm>
          <a:prstGeom prst="rect">
            <a:avLst/>
          </a:prstGeom>
        </p:spPr>
      </p:pic>
      <p:pic>
        <p:nvPicPr>
          <p:cNvPr id="4" name="Image 3" descr="Capture d’écran 2013-09-29 à 14.45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340768"/>
            <a:ext cx="5141371" cy="5040560"/>
          </a:xfrm>
          <a:prstGeom prst="rect">
            <a:avLst/>
          </a:prstGeom>
        </p:spPr>
      </p:pic>
      <p:pic>
        <p:nvPicPr>
          <p:cNvPr id="6" name="Image 5" descr="Capture d’écran 2013-09-29 à 14.48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340768"/>
            <a:ext cx="613902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6648"/>
            <a:ext cx="8229600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Meta(</a:t>
            </a:r>
            <a:r>
              <a:rPr lang="fr-F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odels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and Java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-900608" y="1196753"/>
            <a:ext cx="3535187" cy="1944216"/>
          </a:xfrm>
          <a:prstGeom prst="rect">
            <a:avLst/>
          </a:prstGeom>
        </p:spPr>
      </p:pic>
      <p:pic>
        <p:nvPicPr>
          <p:cNvPr id="3" name="Image 2" descr="Capture d’écran 2013-09-29 à 14.45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68760"/>
            <a:ext cx="3607050" cy="1524106"/>
          </a:xfrm>
          <a:prstGeom prst="rect">
            <a:avLst/>
          </a:prstGeom>
        </p:spPr>
      </p:pic>
      <p:pic>
        <p:nvPicPr>
          <p:cNvPr id="4" name="Image 3" descr="Capture d’écran 2013-09-29 à 14.45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01" y="1412776"/>
            <a:ext cx="1800199" cy="1764901"/>
          </a:xfrm>
          <a:prstGeom prst="rect">
            <a:avLst/>
          </a:prstGeom>
        </p:spPr>
      </p:pic>
      <p:pic>
        <p:nvPicPr>
          <p:cNvPr id="6" name="Image 5" descr="Capture d’écran 2013-09-29 à 14.48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24744"/>
            <a:ext cx="2302135" cy="1944216"/>
          </a:xfrm>
          <a:prstGeom prst="rect">
            <a:avLst/>
          </a:prstGeom>
        </p:spPr>
      </p:pic>
      <p:pic>
        <p:nvPicPr>
          <p:cNvPr id="7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1620688" y="3905672"/>
            <a:ext cx="5368247" cy="295232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411760" y="3501008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« Eclipse </a:t>
            </a:r>
            <a:r>
              <a:rPr lang="fr-FR" sz="2400" b="1" dirty="0" err="1" smtClean="0"/>
              <a:t>Modeling</a:t>
            </a:r>
            <a:r>
              <a:rPr lang="fr-FR" sz="2400" b="1" dirty="0" smtClean="0"/>
              <a:t> Framework (EMF) </a:t>
            </a:r>
            <a:r>
              <a:rPr lang="fr-FR" sz="2400" b="1" dirty="0" err="1" smtClean="0"/>
              <a:t>runtime</a:t>
            </a:r>
            <a:r>
              <a:rPr lang="fr-FR" sz="2400" b="1" dirty="0" smtClean="0"/>
              <a:t> </a:t>
            </a:r>
            <a:r>
              <a:rPr lang="fr-FR" sz="2400" b="1" dirty="0"/>
              <a:t>support to </a:t>
            </a:r>
            <a:r>
              <a:rPr lang="fr-FR" sz="2400" b="1" dirty="0" err="1"/>
              <a:t>produce</a:t>
            </a:r>
            <a:r>
              <a:rPr lang="fr-FR" sz="2400" b="1" dirty="0"/>
              <a:t> a set of Java classes for the </a:t>
            </a:r>
            <a:r>
              <a:rPr lang="fr-FR" sz="2400" b="1" dirty="0" smtClean="0"/>
              <a:t>model »</a:t>
            </a:r>
            <a:endParaRPr lang="fr-FR" sz="2400" b="1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lèche vers la droite 15"/>
          <p:cNvSpPr/>
          <p:nvPr/>
        </p:nvSpPr>
        <p:spPr>
          <a:xfrm>
            <a:off x="1979712" y="5589240"/>
            <a:ext cx="3888432" cy="7920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JAV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717032"/>
            <a:ext cx="1584176" cy="29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http://</a:t>
            </a:r>
            <a:r>
              <a:rPr lang="fr-FR" sz="2400" dirty="0" err="1"/>
              <a:t>eclipsesource.com</a:t>
            </a:r>
            <a:r>
              <a:rPr lang="fr-FR" sz="2400" dirty="0"/>
              <a:t>/blogs/</a:t>
            </a:r>
            <a:r>
              <a:rPr lang="fr-FR" sz="2400" dirty="0" err="1"/>
              <a:t>tutorials</a:t>
            </a:r>
            <a:r>
              <a:rPr lang="fr-FR" sz="2400" dirty="0"/>
              <a:t>/</a:t>
            </a:r>
            <a:r>
              <a:rPr lang="fr-FR" sz="2400" dirty="0" err="1"/>
              <a:t>emf</a:t>
            </a:r>
            <a:r>
              <a:rPr lang="fr-FR" sz="2400" dirty="0"/>
              <a:t>-</a:t>
            </a:r>
            <a:r>
              <a:rPr lang="fr-FR" sz="2400" dirty="0" smtClean="0"/>
              <a:t>tutorial/</a:t>
            </a:r>
            <a:endParaRPr lang="fr-FR" sz="2400" dirty="0"/>
          </a:p>
        </p:txBody>
      </p:sp>
      <p:pic>
        <p:nvPicPr>
          <p:cNvPr id="4" name="Image 3" descr="1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268760"/>
            <a:ext cx="696859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2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apture d’écran 2013-09-26 à 09.45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-2844824" y="548680"/>
            <a:ext cx="10081830" cy="5544616"/>
          </a:xfrm>
        </p:spPr>
      </p:pic>
      <p:pic>
        <p:nvPicPr>
          <p:cNvPr id="5" name="Image 4" descr="Capture d’écran 2013-09-26 à 09.4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76672"/>
            <a:ext cx="3384376" cy="6206973"/>
          </a:xfrm>
          <a:prstGeom prst="rect">
            <a:avLst/>
          </a:prstGeom>
        </p:spPr>
      </p:pic>
      <p:sp>
        <p:nvSpPr>
          <p:cNvPr id="6" name="Flèche vers la droite 5"/>
          <p:cNvSpPr/>
          <p:nvPr/>
        </p:nvSpPr>
        <p:spPr>
          <a:xfrm>
            <a:off x="3131840" y="3068960"/>
            <a:ext cx="3024336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Capture d’écran 2013-09-26 à 09.41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789040"/>
            <a:ext cx="1895805" cy="129614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9072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88840"/>
            <a:ext cx="3810000" cy="3810000"/>
          </a:xfrm>
          <a:prstGeom prst="rect">
            <a:avLst/>
          </a:prstGeom>
        </p:spPr>
      </p:pic>
      <p:pic>
        <p:nvPicPr>
          <p:cNvPr id="6" name="Picture 5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" y="404664"/>
            <a:ext cx="2232248" cy="1246820"/>
          </a:xfrm>
          <a:prstGeom prst="rect">
            <a:avLst/>
          </a:prstGeom>
        </p:spPr>
      </p:pic>
      <p:pic>
        <p:nvPicPr>
          <p:cNvPr id="8" name="Picture 7" descr="Capture d’écran 2015-09-23 à 07.07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4664"/>
            <a:ext cx="2376264" cy="1341280"/>
          </a:xfrm>
          <a:prstGeom prst="rect">
            <a:avLst/>
          </a:prstGeom>
        </p:spPr>
      </p:pic>
      <p:pic>
        <p:nvPicPr>
          <p:cNvPr id="9" name="Picture 8" descr="Capture d’écran 2015-09-23 à 07.07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6672"/>
            <a:ext cx="2310936" cy="1296144"/>
          </a:xfrm>
          <a:prstGeom prst="rect">
            <a:avLst/>
          </a:prstGeom>
        </p:spPr>
      </p:pic>
      <p:pic>
        <p:nvPicPr>
          <p:cNvPr id="10" name="Picture 9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64704"/>
            <a:ext cx="1933697" cy="1080120"/>
          </a:xfrm>
          <a:prstGeom prst="rect">
            <a:avLst/>
          </a:prstGeom>
        </p:spPr>
      </p:pic>
      <p:pic>
        <p:nvPicPr>
          <p:cNvPr id="11" name="Picture 10" descr="Capture d’écran 2015-09-23 à 07.09.5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1944216" cy="1087860"/>
          </a:xfrm>
          <a:prstGeom prst="rect">
            <a:avLst/>
          </a:prstGeom>
        </p:spPr>
      </p:pic>
      <p:pic>
        <p:nvPicPr>
          <p:cNvPr id="12" name="Picture 11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243408"/>
            <a:ext cx="2339752" cy="1306362"/>
          </a:xfrm>
          <a:prstGeom prst="rect">
            <a:avLst/>
          </a:prstGeom>
        </p:spPr>
      </p:pic>
      <p:pic>
        <p:nvPicPr>
          <p:cNvPr id="13" name="Picture 12" descr="Capture d’écran 2015-09-23 à 07.10.4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2411760" cy="1362291"/>
          </a:xfrm>
          <a:prstGeom prst="rect">
            <a:avLst/>
          </a:prstGeom>
        </p:spPr>
      </p:pic>
      <p:pic>
        <p:nvPicPr>
          <p:cNvPr id="14" name="Picture 13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551638"/>
            <a:ext cx="2339752" cy="1306362"/>
          </a:xfrm>
          <a:prstGeom prst="rect">
            <a:avLst/>
          </a:prstGeom>
        </p:spPr>
      </p:pic>
      <p:pic>
        <p:nvPicPr>
          <p:cNvPr id="15" name="Picture 14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611180"/>
            <a:ext cx="2232248" cy="1246820"/>
          </a:xfrm>
          <a:prstGeom prst="rect">
            <a:avLst/>
          </a:prstGeom>
        </p:spPr>
      </p:pic>
      <p:pic>
        <p:nvPicPr>
          <p:cNvPr id="16" name="Picture 15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61248"/>
            <a:ext cx="1933697" cy="1080120"/>
          </a:xfrm>
          <a:prstGeom prst="rect">
            <a:avLst/>
          </a:prstGeom>
        </p:spPr>
      </p:pic>
      <p:sp>
        <p:nvSpPr>
          <p:cNvPr id="17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8" name="ZoneTexte 4"/>
          <p:cNvSpPr txBox="1"/>
          <p:nvPr/>
        </p:nvSpPr>
        <p:spPr>
          <a:xfrm>
            <a:off x="-5080" y="587727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39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09120"/>
            <a:ext cx="1728193" cy="197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7" y="4725144"/>
            <a:ext cx="1728193" cy="197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lèche vers la droite 9"/>
          <p:cNvSpPr/>
          <p:nvPr/>
        </p:nvSpPr>
        <p:spPr>
          <a:xfrm>
            <a:off x="3635896" y="3429000"/>
            <a:ext cx="1368152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152128" y="1196752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Questionnaire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MM (</a:t>
            </a:r>
            <a:r>
              <a:rPr lang="fr-FR" sz="2400" b="1" dirty="0" err="1" smtClean="0">
                <a:solidFill>
                  <a:srgbClr val="008000"/>
                </a:solidFill>
              </a:rPr>
              <a:t>ecore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0072" y="1196752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Questionnaire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MM (</a:t>
            </a:r>
            <a:r>
              <a:rPr lang="fr-FR" sz="2400" b="1" dirty="0" err="1" smtClean="0">
                <a:solidFill>
                  <a:srgbClr val="008000"/>
                </a:solidFill>
              </a:rPr>
              <a:t>ecore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cxnSp>
        <p:nvCxnSpPr>
          <p:cNvPr id="13" name="Straight Arrow Connector 9"/>
          <p:cNvCxnSpPr/>
          <p:nvPr/>
        </p:nvCxnSpPr>
        <p:spPr>
          <a:xfrm flipV="1">
            <a:off x="2411760" y="1916832"/>
            <a:ext cx="0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/>
          <p:nvPr/>
        </p:nvCxnSpPr>
        <p:spPr>
          <a:xfrm flipV="1">
            <a:off x="6372200" y="1916832"/>
            <a:ext cx="0" cy="122413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87624" y="3284984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Questionnaire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Model 1 (</a:t>
            </a:r>
            <a:r>
              <a:rPr lang="fr-FR" sz="2400" b="1" dirty="0" err="1" smtClean="0">
                <a:solidFill>
                  <a:srgbClr val="008000"/>
                </a:solidFill>
              </a:rPr>
              <a:t>xmi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pic>
        <p:nvPicPr>
          <p:cNvPr id="17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01872" y="3933055"/>
            <a:ext cx="1025912" cy="130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220072" y="3429000"/>
            <a:ext cx="2304256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Questionnaire </a:t>
            </a:r>
          </a:p>
          <a:p>
            <a:pPr algn="ctr"/>
            <a:r>
              <a:rPr lang="fr-FR" sz="2400" b="1" dirty="0" smtClean="0">
                <a:solidFill>
                  <a:srgbClr val="008000"/>
                </a:solidFill>
              </a:rPr>
              <a:t>Model 2 (</a:t>
            </a:r>
            <a:r>
              <a:rPr lang="fr-FR" sz="2400" b="1" dirty="0" err="1" smtClean="0">
                <a:solidFill>
                  <a:srgbClr val="008000"/>
                </a:solidFill>
              </a:rPr>
              <a:t>xmi</a:t>
            </a:r>
            <a:r>
              <a:rPr lang="fr-FR" sz="2400" b="1" dirty="0" smtClean="0">
                <a:solidFill>
                  <a:srgbClr val="008000"/>
                </a:solidFill>
              </a:rPr>
              <a:t>)</a:t>
            </a:r>
            <a:endParaRPr lang="fr-FR" sz="2400" b="1" dirty="0">
              <a:solidFill>
                <a:srgbClr val="008000"/>
              </a:solidFill>
            </a:endParaRPr>
          </a:p>
        </p:txBody>
      </p:sp>
      <p:pic>
        <p:nvPicPr>
          <p:cNvPr id="20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732240" y="4226982"/>
            <a:ext cx="720080" cy="85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30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écran 2013-09-26 à 09.4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8741771" cy="5976664"/>
          </a:xfrm>
          <a:prstGeom prst="rect">
            <a:avLst/>
          </a:prstGeom>
          <a:ln>
            <a:noFill/>
          </a:ln>
        </p:spPr>
      </p:pic>
      <p:pic>
        <p:nvPicPr>
          <p:cNvPr id="7" name="Espace réservé du contenu 6" descr="Capture d’écran 2013-09-26 à 09.52.3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5724128" y="3645024"/>
            <a:ext cx="4451716" cy="2448272"/>
          </a:xfrm>
        </p:spPr>
      </p:pic>
      <p:sp>
        <p:nvSpPr>
          <p:cNvPr id="2" name="Rectangle 1"/>
          <p:cNvSpPr/>
          <p:nvPr/>
        </p:nvSpPr>
        <p:spPr>
          <a:xfrm>
            <a:off x="0" y="476672"/>
            <a:ext cx="9144000" cy="13681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988840"/>
            <a:ext cx="9144000" cy="115212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7504" y="4941168"/>
            <a:ext cx="6084168" cy="648072"/>
          </a:xfrm>
          <a:prstGeom prst="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45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apture d’écran 2013-09-26 à 09.48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73" r="-87273"/>
          <a:stretch>
            <a:fillRect/>
          </a:stretch>
        </p:blipFill>
        <p:spPr>
          <a:xfrm>
            <a:off x="-3276872" y="22412"/>
            <a:ext cx="11914886" cy="6552728"/>
          </a:xfrm>
        </p:spPr>
      </p:pic>
      <p:pic>
        <p:nvPicPr>
          <p:cNvPr id="5" name="Image 4" descr="Capture d’écran 2013-09-26 à 09.4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1628800"/>
            <a:ext cx="2304256" cy="4963013"/>
          </a:xfrm>
          <a:prstGeom prst="rect">
            <a:avLst/>
          </a:prstGeom>
        </p:spPr>
      </p:pic>
      <p:pic>
        <p:nvPicPr>
          <p:cNvPr id="6" name="Espace réservé du contenu 3" descr="Capture d’écran 2013-09-26 à 09.45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4" r="-128304"/>
          <a:stretch>
            <a:fillRect/>
          </a:stretch>
        </p:blipFill>
        <p:spPr>
          <a:xfrm>
            <a:off x="2627784" y="2996952"/>
            <a:ext cx="5256584" cy="2890918"/>
          </a:xfrm>
          <a:prstGeom prst="rect">
            <a:avLst/>
          </a:prstGeom>
        </p:spPr>
      </p:pic>
      <p:sp>
        <p:nvSpPr>
          <p:cNvPr id="7" name="Flèche vers la droite 6"/>
          <p:cNvSpPr/>
          <p:nvPr/>
        </p:nvSpPr>
        <p:spPr>
          <a:xfrm>
            <a:off x="6084168" y="3645024"/>
            <a:ext cx="936104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 descr="Capture d’écran 2013-09-26 à 09.52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8" r="-53068"/>
          <a:stretch>
            <a:fillRect/>
          </a:stretch>
        </p:blipFill>
        <p:spPr>
          <a:xfrm>
            <a:off x="4283968" y="188640"/>
            <a:ext cx="3528392" cy="19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Contract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>
                <a:solidFill>
                  <a:srgbClr val="A6A6A6"/>
                </a:solidFill>
              </a:rPr>
              <a:t>Practical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foundations</a:t>
            </a:r>
            <a:r>
              <a:rPr lang="fr-FR" dirty="0" smtClean="0">
                <a:solidFill>
                  <a:srgbClr val="A6A6A6"/>
                </a:solidFill>
              </a:rPr>
              <a:t> of model management</a:t>
            </a:r>
          </a:p>
          <a:p>
            <a:r>
              <a:rPr lang="fr-FR" dirty="0" smtClean="0"/>
              <a:t>Learning and </a:t>
            </a:r>
            <a:r>
              <a:rPr lang="fr-FR" dirty="0" err="1"/>
              <a:t>u</a:t>
            </a:r>
            <a:r>
              <a:rPr lang="fr-FR" dirty="0" err="1" smtClean="0"/>
              <a:t>nderstanding</a:t>
            </a:r>
            <a:r>
              <a:rPr lang="fr-FR" dirty="0" smtClean="0"/>
              <a:t> Java 10 </a:t>
            </a:r>
            <a:r>
              <a:rPr lang="fr-FR" sz="2800" dirty="0" smtClean="0"/>
              <a:t>(</a:t>
            </a:r>
            <a:r>
              <a:rPr lang="fr-FR" sz="2800" dirty="0" err="1" smtClean="0"/>
              <a:t>aka</a:t>
            </a:r>
            <a:r>
              <a:rPr lang="fr-FR" sz="2800" dirty="0" smtClean="0"/>
              <a:t> </a:t>
            </a:r>
            <a:r>
              <a:rPr lang="fr-FR" sz="2800" dirty="0" err="1" smtClean="0"/>
              <a:t>Xtend</a:t>
            </a:r>
            <a:r>
              <a:rPr lang="fr-FR" sz="2800" dirty="0" smtClean="0"/>
              <a:t>)</a:t>
            </a:r>
            <a:endParaRPr lang="fr-FR" dirty="0" smtClean="0"/>
          </a:p>
          <a:p>
            <a:pPr lvl="1"/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of a </a:t>
            </a:r>
            <a:r>
              <a:rPr lang="fr-FR" dirty="0" err="1" smtClean="0"/>
              <a:t>general</a:t>
            </a:r>
            <a:r>
              <a:rPr lang="fr-FR" dirty="0" smtClean="0"/>
              <a:t> GPL, </a:t>
            </a:r>
            <a:r>
              <a:rPr lang="fr-FR" dirty="0" err="1" smtClean="0"/>
              <a:t>implementation</a:t>
            </a:r>
            <a:r>
              <a:rPr lang="fr-FR" dirty="0" smtClean="0"/>
              <a:t> of a </a:t>
            </a:r>
            <a:r>
              <a:rPr lang="fr-FR" dirty="0" err="1" smtClean="0"/>
              <a:t>sophisticated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MDE</a:t>
            </a:r>
            <a:endParaRPr lang="fr-FR" dirty="0"/>
          </a:p>
          <a:p>
            <a:r>
              <a:rPr lang="fr-FR" dirty="0" smtClean="0">
                <a:solidFill>
                  <a:srgbClr val="A6A6A6"/>
                </a:solidFill>
              </a:rPr>
              <a:t>Model transformations</a:t>
            </a:r>
          </a:p>
          <a:p>
            <a:pPr lvl="1"/>
            <a:r>
              <a:rPr lang="fr-FR" dirty="0" smtClean="0">
                <a:solidFill>
                  <a:srgbClr val="A6A6A6"/>
                </a:solidFill>
              </a:rPr>
              <a:t>Model-to-</a:t>
            </a:r>
            <a:r>
              <a:rPr lang="fr-FR" dirty="0" err="1" smtClean="0">
                <a:solidFill>
                  <a:srgbClr val="A6A6A6"/>
                </a:solidFill>
              </a:rPr>
              <a:t>Text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smtClean="0">
                <a:solidFill>
                  <a:srgbClr val="A6A6A6"/>
                </a:solidFill>
              </a:rPr>
              <a:t>Model-to-Model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Metaprogramming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Revisit</a:t>
            </a:r>
            <a:r>
              <a:rPr lang="fr-FR" dirty="0" smtClean="0">
                <a:solidFill>
                  <a:srgbClr val="A6A6A6"/>
                </a:solidFill>
              </a:rPr>
              <a:t> annotations (</a:t>
            </a:r>
            <a:r>
              <a:rPr lang="fr-FR" dirty="0" err="1" smtClean="0">
                <a:solidFill>
                  <a:srgbClr val="A6A6A6"/>
                </a:solidFill>
              </a:rPr>
              <a:t>e.g</a:t>
            </a:r>
            <a:r>
              <a:rPr lang="fr-FR" dirty="0" smtClean="0">
                <a:solidFill>
                  <a:srgbClr val="A6A6A6"/>
                </a:solidFill>
              </a:rPr>
              <a:t>., as in JPA or </a:t>
            </a:r>
            <a:r>
              <a:rPr lang="fr-FR" dirty="0" err="1" smtClean="0">
                <a:solidFill>
                  <a:srgbClr val="A6A6A6"/>
                </a:solidFill>
              </a:rPr>
              <a:t>many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frameworks</a:t>
            </a:r>
            <a:r>
              <a:rPr lang="fr-FR" dirty="0" smtClean="0">
                <a:solidFill>
                  <a:srgbClr val="A6A6A6"/>
                </a:solidFill>
              </a:rPr>
              <a:t>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DSLs</a:t>
            </a:r>
            <a:r>
              <a:rPr lang="fr-FR" dirty="0">
                <a:solidFill>
                  <a:srgbClr val="A6A6A6"/>
                </a:solidFill>
              </a:rPr>
              <a:t> </a:t>
            </a:r>
            <a:r>
              <a:rPr lang="fr-FR" dirty="0" smtClean="0">
                <a:solidFill>
                  <a:srgbClr val="A6A6A6"/>
                </a:solidFill>
              </a:rPr>
              <a:t>and model management: all </a:t>
            </a:r>
            <a:r>
              <a:rPr lang="fr-FR" dirty="0" err="1" smtClean="0">
                <a:solidFill>
                  <a:srgbClr val="A6A6A6"/>
                </a:solidFill>
              </a:rPr>
              <a:t>together</a:t>
            </a:r>
            <a:r>
              <a:rPr lang="fr-FR" dirty="0" smtClean="0">
                <a:solidFill>
                  <a:srgbClr val="A6A6A6"/>
                </a:solidFill>
              </a:rPr>
              <a:t> (</a:t>
            </a:r>
            <a:r>
              <a:rPr lang="fr-FR" dirty="0" err="1" smtClean="0">
                <a:solidFill>
                  <a:srgbClr val="A6A6A6"/>
                </a:solidFill>
              </a:rPr>
              <a:t>Xtext</a:t>
            </a:r>
            <a:r>
              <a:rPr lang="fr-FR" dirty="0" smtClean="0">
                <a:solidFill>
                  <a:srgbClr val="A6A6A6"/>
                </a:solidFill>
              </a:rPr>
              <a:t> + </a:t>
            </a:r>
            <a:r>
              <a:rPr lang="fr-FR" dirty="0" err="1" smtClean="0">
                <a:solidFill>
                  <a:srgbClr val="A6A6A6"/>
                </a:solidFill>
              </a:rPr>
              <a:t>Xtend</a:t>
            </a:r>
            <a:r>
              <a:rPr lang="fr-FR" dirty="0" smtClean="0">
                <a:solidFill>
                  <a:srgbClr val="A6A6A6"/>
                </a:solidFill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What are the problems with 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this </a:t>
            </a:r>
            <a:r>
              <a:rPr lang="en-US" sz="3600" b="1" dirty="0" err="1" smtClean="0">
                <a:solidFill>
                  <a:srgbClr val="FF0000"/>
                </a:solidFill>
              </a:rPr>
              <a:t>Xtext</a:t>
            </a:r>
            <a:r>
              <a:rPr lang="en-US" sz="3600" b="1" dirty="0" smtClean="0">
                <a:solidFill>
                  <a:srgbClr val="FF0000"/>
                </a:solidFill>
              </a:rPr>
              <a:t> grammar?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Capture d’écran 2015-09-30 à 08.0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7920880" cy="5176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0251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 d’écran 2015-10-05 à 08.46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29" r="-11029"/>
          <a:stretch>
            <a:fillRect/>
          </a:stretch>
        </p:blipFill>
        <p:spPr>
          <a:xfrm>
            <a:off x="-1536" y="3789039"/>
            <a:ext cx="4069480" cy="2238057"/>
          </a:xfrm>
        </p:spPr>
      </p:pic>
      <p:pic>
        <p:nvPicPr>
          <p:cNvPr id="5" name="Picture 4" descr="Capture d’écran 2015-10-05 à 09.00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933056"/>
            <a:ext cx="5061635" cy="2413106"/>
          </a:xfrm>
          <a:prstGeom prst="rect">
            <a:avLst/>
          </a:prstGeom>
        </p:spPr>
      </p:pic>
      <p:pic>
        <p:nvPicPr>
          <p:cNvPr id="6" name="Picture 5" descr="Capture d’écran 2015-09-30 à 08.01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0648"/>
            <a:ext cx="5112568" cy="3341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1777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e d’écran 2015-10-05 à 09.02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44" b="-28344"/>
          <a:stretch>
            <a:fillRect/>
          </a:stretch>
        </p:blipFill>
        <p:spPr>
          <a:xfrm>
            <a:off x="539552" y="3717032"/>
            <a:ext cx="3600400" cy="1980081"/>
          </a:xfrm>
        </p:spPr>
      </p:pic>
      <p:pic>
        <p:nvPicPr>
          <p:cNvPr id="4" name="Picture 3" descr="Capture d’écran 2015-10-05 à 09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005064"/>
            <a:ext cx="2520280" cy="1425681"/>
          </a:xfrm>
          <a:prstGeom prst="rect">
            <a:avLst/>
          </a:prstGeom>
        </p:spPr>
      </p:pic>
      <p:pic>
        <p:nvPicPr>
          <p:cNvPr id="6" name="Picture 5" descr="Capture d’écran 2015-09-30 à 08.01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3960440" cy="2588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Capture d’écran 2015-10-05 à 09.00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95" y="548680"/>
            <a:ext cx="4824536" cy="23000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907704" y="3068960"/>
            <a:ext cx="0" cy="936104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732240" y="2996952"/>
            <a:ext cx="0" cy="936104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4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5-10-05 à 09.1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6048672" cy="40257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23728" y="63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The </a:t>
            </a:r>
            <a:r>
              <a:rPr lang="en-US" sz="1400" b="1" dirty="0">
                <a:solidFill>
                  <a:srgbClr val="FF0000"/>
                </a:solidFill>
              </a:rPr>
              <a:t>method description is </a:t>
            </a:r>
            <a:r>
              <a:rPr lang="en-US" sz="1400" b="1" dirty="0" smtClean="0">
                <a:solidFill>
                  <a:srgbClr val="FF0000"/>
                </a:solidFill>
              </a:rPr>
              <a:t>undefined….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4" descr="Capture d’écran 2015-10-05 à 09.02.5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44" b="-28344"/>
          <a:stretch>
            <a:fillRect/>
          </a:stretch>
        </p:blipFill>
        <p:spPr>
          <a:xfrm>
            <a:off x="467544" y="23041"/>
            <a:ext cx="2736304" cy="1504862"/>
          </a:xfrm>
        </p:spPr>
      </p:pic>
      <p:pic>
        <p:nvPicPr>
          <p:cNvPr id="7" name="Picture 6" descr="Capture d’écran 2015-10-05 à 09.00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4" y="417"/>
            <a:ext cx="4321878" cy="20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20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5-10-05 à 09.1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6048672" cy="40257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23728" y="63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The </a:t>
            </a:r>
            <a:r>
              <a:rPr lang="en-US" sz="1400" b="1" dirty="0">
                <a:solidFill>
                  <a:srgbClr val="FF0000"/>
                </a:solidFill>
              </a:rPr>
              <a:t>method description is </a:t>
            </a:r>
            <a:r>
              <a:rPr lang="en-US" sz="1400" b="1" dirty="0" smtClean="0">
                <a:solidFill>
                  <a:srgbClr val="FF0000"/>
                </a:solidFill>
              </a:rPr>
              <a:t>undefined….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4" descr="Capture d’écran 2015-10-05 à 09.02.5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44" b="-28344"/>
          <a:stretch>
            <a:fillRect/>
          </a:stretch>
        </p:blipFill>
        <p:spPr>
          <a:xfrm>
            <a:off x="467544" y="23041"/>
            <a:ext cx="2736304" cy="1504862"/>
          </a:xfrm>
        </p:spPr>
      </p:pic>
      <p:pic>
        <p:nvPicPr>
          <p:cNvPr id="7" name="Picture 6" descr="Capture d’écran 2015-10-05 à 09.00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4" y="417"/>
            <a:ext cx="4321878" cy="20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7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5-10-05 à 09.1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7721600" cy="3746500"/>
          </a:xfrm>
          <a:prstGeom prst="rect">
            <a:avLst/>
          </a:prstGeom>
        </p:spPr>
      </p:pic>
      <p:pic>
        <p:nvPicPr>
          <p:cNvPr id="5" name="Picture 4" descr="Capture d’écran 2015-10-05 à 09.00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0"/>
            <a:ext cx="5112568" cy="24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0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810000" cy="3810000"/>
          </a:xfrm>
          <a:prstGeom prst="rect">
            <a:avLst/>
          </a:prstGeom>
        </p:spPr>
      </p:pic>
      <p:pic>
        <p:nvPicPr>
          <p:cNvPr id="2" name="Picture 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3" y="0"/>
            <a:ext cx="3746500" cy="2044700"/>
          </a:xfrm>
          <a:prstGeom prst="rect">
            <a:avLst/>
          </a:prstGeom>
        </p:spPr>
      </p:pic>
      <p:pic>
        <p:nvPicPr>
          <p:cNvPr id="3" name="Picture 2" descr="Capture d’écran 2015-09-23 à 07.12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3733800" cy="2006600"/>
          </a:xfrm>
          <a:prstGeom prst="rect">
            <a:avLst/>
          </a:prstGeom>
        </p:spPr>
      </p:pic>
      <p:pic>
        <p:nvPicPr>
          <p:cNvPr id="4" name="Picture 3" descr="Capture d’écran 2015-09-23 à 07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0"/>
            <a:ext cx="3708400" cy="2095500"/>
          </a:xfrm>
          <a:prstGeom prst="rect">
            <a:avLst/>
          </a:prstGeom>
        </p:spPr>
      </p:pic>
      <p:pic>
        <p:nvPicPr>
          <p:cNvPr id="7" name="Picture 6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0"/>
            <a:ext cx="3721100" cy="2070100"/>
          </a:xfrm>
          <a:prstGeom prst="rect">
            <a:avLst/>
          </a:prstGeom>
        </p:spPr>
      </p:pic>
      <p:pic>
        <p:nvPicPr>
          <p:cNvPr id="17" name="Picture 16" descr="Capture d’écran 2015-09-23 à 07.12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3670300" cy="2019300"/>
          </a:xfrm>
          <a:prstGeom prst="rect">
            <a:avLst/>
          </a:prstGeom>
        </p:spPr>
      </p:pic>
      <p:pic>
        <p:nvPicPr>
          <p:cNvPr id="18" name="Picture 17" descr="Capture d’écran 2015-09-23 à 07.11.5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2605040" cy="1484784"/>
          </a:xfrm>
          <a:prstGeom prst="rect">
            <a:avLst/>
          </a:prstGeom>
        </p:spPr>
      </p:pic>
      <p:pic>
        <p:nvPicPr>
          <p:cNvPr id="19" name="Picture 18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2160240" cy="1232249"/>
          </a:xfrm>
          <a:prstGeom prst="rect">
            <a:avLst/>
          </a:prstGeom>
        </p:spPr>
      </p:pic>
      <p:pic>
        <p:nvPicPr>
          <p:cNvPr id="20" name="Picture 19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373216"/>
            <a:ext cx="2232248" cy="1241831"/>
          </a:xfrm>
          <a:prstGeom prst="rect">
            <a:avLst/>
          </a:prstGeom>
        </p:spPr>
      </p:pic>
      <p:pic>
        <p:nvPicPr>
          <p:cNvPr id="21" name="Picture 20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373216"/>
            <a:ext cx="2163735" cy="1234243"/>
          </a:xfrm>
          <a:prstGeom prst="rect">
            <a:avLst/>
          </a:prstGeom>
        </p:spPr>
      </p:pic>
      <p:pic>
        <p:nvPicPr>
          <p:cNvPr id="22" name="Picture 2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45224"/>
            <a:ext cx="2061294" cy="1124977"/>
          </a:xfrm>
          <a:prstGeom prst="rect">
            <a:avLst/>
          </a:prstGeom>
        </p:spPr>
      </p:pic>
      <p:sp>
        <p:nvSpPr>
          <p:cNvPr id="23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" name="ZoneTexte 4"/>
          <p:cNvSpPr txBox="1"/>
          <p:nvPr/>
        </p:nvSpPr>
        <p:spPr>
          <a:xfrm>
            <a:off x="-180528" y="566124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006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pture d’écran 2015-09-30 à 08.01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" y="17222"/>
            <a:ext cx="6422214" cy="4197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483768" y="2132856"/>
            <a:ext cx="1512168" cy="21602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apture d’écran 2015-10-05 à 09.00.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r="6657"/>
          <a:stretch>
            <a:fillRect/>
          </a:stretch>
        </p:blipFill>
        <p:spPr>
          <a:xfrm>
            <a:off x="-9545" y="4437112"/>
            <a:ext cx="4546848" cy="2500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89240"/>
            <a:ext cx="2267744" cy="14401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apture d’écran 2015-10-05 à 09.14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1" y="4797152"/>
            <a:ext cx="4247441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4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Fixing the grammar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pture d’écran 2015-10-05 à 09.1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7429500" cy="469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5856" y="3933056"/>
            <a:ext cx="2808312" cy="2160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34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apture d’écran 2015-10-05 à 09.2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71" y="0"/>
            <a:ext cx="6756400" cy="287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1720" y="1052736"/>
            <a:ext cx="2808312" cy="43204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pture d’écran 2015-10-05 à 09.21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8345"/>
            <a:ext cx="5184576" cy="3952259"/>
          </a:xfrm>
          <a:prstGeom prst="rect">
            <a:avLst/>
          </a:prstGeom>
        </p:spPr>
      </p:pic>
      <p:pic>
        <p:nvPicPr>
          <p:cNvPr id="4" name="Picture 3" descr="Capture d’écran 2015-10-05 à 09.19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56" y="2996952"/>
            <a:ext cx="503194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4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8293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Grammar and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Metamodel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784976" cy="54726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Model transformations are defined on top of </a:t>
            </a:r>
            <a:r>
              <a:rPr lang="en-US" dirty="0" err="1" smtClean="0"/>
              <a:t>metamodel</a:t>
            </a:r>
            <a:r>
              <a:rPr lang="en-US" dirty="0" smtClean="0"/>
              <a:t> constructs  </a:t>
            </a:r>
          </a:p>
          <a:p>
            <a:r>
              <a:rPr lang="en-US" b="1" dirty="0" smtClean="0"/>
              <a:t>Co-design </a:t>
            </a:r>
            <a:r>
              <a:rPr lang="en-US" dirty="0" smtClean="0"/>
              <a:t>of grammar and </a:t>
            </a:r>
            <a:r>
              <a:rPr lang="en-US" dirty="0" err="1" smtClean="0"/>
              <a:t>metamodel</a:t>
            </a:r>
            <a:endParaRPr lang="en-US" dirty="0" smtClean="0"/>
          </a:p>
          <a:p>
            <a:pPr lvl="1"/>
            <a:r>
              <a:rPr lang="en-US" dirty="0" smtClean="0"/>
              <a:t>Grammar defines the syntax</a:t>
            </a:r>
          </a:p>
          <a:p>
            <a:pPr lvl="1"/>
            <a:r>
              <a:rPr lang="en-US" dirty="0" err="1" smtClean="0"/>
              <a:t>Metamodel</a:t>
            </a:r>
            <a:r>
              <a:rPr lang="en-US" dirty="0" smtClean="0"/>
              <a:t> defines the structure </a:t>
            </a:r>
          </a:p>
          <a:p>
            <a:pPr lvl="1"/>
            <a:r>
              <a:rPr lang="en-US" dirty="0" err="1" smtClean="0"/>
              <a:t>Xtext</a:t>
            </a:r>
            <a:r>
              <a:rPr lang="en-US" dirty="0" smtClean="0"/>
              <a:t> facilitates the </a:t>
            </a:r>
            <a:r>
              <a:rPr lang="en-US" dirty="0" err="1" smtClean="0"/>
              <a:t>metamodel</a:t>
            </a:r>
            <a:r>
              <a:rPr lang="en-US" dirty="0" smtClean="0"/>
              <a:t> design with</a:t>
            </a:r>
          </a:p>
          <a:p>
            <a:pPr lvl="2"/>
            <a:r>
              <a:rPr lang="en-US" dirty="0" smtClean="0"/>
              <a:t>Default rules for inferring the </a:t>
            </a:r>
            <a:r>
              <a:rPr lang="en-US" dirty="0" err="1" smtClean="0"/>
              <a:t>metamodel</a:t>
            </a:r>
            <a:r>
              <a:rPr lang="en-US" dirty="0" smtClean="0"/>
              <a:t> from the grammar</a:t>
            </a:r>
          </a:p>
          <a:p>
            <a:pPr lvl="2"/>
            <a:r>
              <a:rPr lang="en-US" dirty="0" smtClean="0"/>
              <a:t>Facilities to parameterize the inference  </a:t>
            </a:r>
          </a:p>
          <a:p>
            <a:r>
              <a:rPr lang="en-US" dirty="0" smtClean="0"/>
              <a:t>Some transformations may be difficult to express. In this case two possible attitudes:</a:t>
            </a:r>
          </a:p>
          <a:p>
            <a:pPr lvl="1"/>
            <a:r>
              <a:rPr lang="fr-FR" dirty="0" err="1" smtClean="0"/>
              <a:t>Revise</a:t>
            </a:r>
            <a:r>
              <a:rPr lang="en-US" dirty="0" smtClean="0"/>
              <a:t> the </a:t>
            </a:r>
            <a:r>
              <a:rPr lang="en-US" dirty="0" err="1" smtClean="0"/>
              <a:t>Xtext</a:t>
            </a:r>
            <a:r>
              <a:rPr lang="en-US" dirty="0" smtClean="0"/>
              <a:t> grammar and the underlying </a:t>
            </a:r>
            <a:r>
              <a:rPr lang="en-US" dirty="0" err="1" smtClean="0"/>
              <a:t>metamodel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Design another </a:t>
            </a:r>
            <a:r>
              <a:rPr lang="en-US" dirty="0" err="1" smtClean="0"/>
              <a:t>metamodel</a:t>
            </a:r>
            <a:r>
              <a:rPr lang="en-US" dirty="0" smtClean="0"/>
              <a:t> (from </a:t>
            </a:r>
            <a:r>
              <a:rPr lang="en-US" dirty="0" err="1" smtClean="0"/>
              <a:t>scrath</a:t>
            </a:r>
            <a:r>
              <a:rPr lang="en-US" dirty="0" smtClean="0"/>
              <a:t>) and write a model-to-model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70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Plan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Model Management in a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nutshell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Loading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serializing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transforming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: scenarios</a:t>
            </a:r>
          </a:p>
          <a:p>
            <a:pPr lvl="1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Taxonomy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Model transformation in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Xtend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 err="1" smtClean="0">
                <a:solidFill>
                  <a:srgbClr val="000000"/>
                </a:solidFill>
              </a:rPr>
              <a:t>Xtend</a:t>
            </a:r>
            <a:r>
              <a:rPr lang="fr-FR" dirty="0" smtClean="0">
                <a:solidFill>
                  <a:srgbClr val="000000"/>
                </a:solidFill>
              </a:rPr>
              <a:t>: a case </a:t>
            </a:r>
            <a:r>
              <a:rPr lang="fr-FR" dirty="0" err="1" smtClean="0">
                <a:solidFill>
                  <a:srgbClr val="000000"/>
                </a:solidFill>
              </a:rPr>
              <a:t>study</a:t>
            </a:r>
            <a:r>
              <a:rPr lang="fr-FR" dirty="0" smtClean="0">
                <a:solidFill>
                  <a:srgbClr val="000000"/>
                </a:solidFill>
              </a:rPr>
              <a:t> for GPL/DSL, MDE, and model transformation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</a:rPr>
              <a:t>Advanced </a:t>
            </a:r>
            <a:r>
              <a:rPr lang="fr-FR" dirty="0" err="1" smtClean="0">
                <a:solidFill>
                  <a:srgbClr val="000000"/>
                </a:solidFill>
              </a:rPr>
              <a:t>features</a:t>
            </a:r>
            <a:r>
              <a:rPr lang="fr-FR" dirty="0" smtClean="0">
                <a:solidFill>
                  <a:srgbClr val="000000"/>
                </a:solidFill>
              </a:rPr>
              <a:t>: extension </a:t>
            </a:r>
            <a:r>
              <a:rPr lang="fr-FR" dirty="0" err="1" smtClean="0">
                <a:solidFill>
                  <a:srgbClr val="000000"/>
                </a:solidFill>
              </a:rPr>
              <a:t>methods</a:t>
            </a:r>
            <a:r>
              <a:rPr lang="fr-FR" dirty="0" smtClean="0">
                <a:solidFill>
                  <a:srgbClr val="000000"/>
                </a:solidFill>
              </a:rPr>
              <a:t>, active annotations, </a:t>
            </a:r>
            <a:r>
              <a:rPr lang="fr-FR" dirty="0" err="1" smtClean="0">
                <a:solidFill>
                  <a:srgbClr val="000000"/>
                </a:solidFill>
              </a:rPr>
              <a:t>template</a:t>
            </a:r>
            <a:r>
              <a:rPr lang="fr-FR" dirty="0" smtClean="0">
                <a:solidFill>
                  <a:srgbClr val="000000"/>
                </a:solidFill>
              </a:rPr>
              <a:t> expressions</a:t>
            </a:r>
          </a:p>
          <a:p>
            <a:pPr lvl="1"/>
            <a:r>
              <a:rPr lang="fr-FR" dirty="0" err="1" smtClean="0">
                <a:solidFill>
                  <a:srgbClr val="000000"/>
                </a:solidFill>
              </a:rPr>
              <a:t>Xtend</a:t>
            </a:r>
            <a:r>
              <a:rPr lang="fr-FR" dirty="0" smtClean="0">
                <a:solidFill>
                  <a:srgbClr val="000000"/>
                </a:solidFill>
              </a:rPr>
              <a:t>: </a:t>
            </a:r>
            <a:r>
              <a:rPr lang="fr-FR" dirty="0" err="1" smtClean="0">
                <a:solidFill>
                  <a:srgbClr val="000000"/>
                </a:solidFill>
              </a:rPr>
              <a:t>behing</a:t>
            </a:r>
            <a:r>
              <a:rPr lang="fr-FR" dirty="0" smtClean="0">
                <a:solidFill>
                  <a:srgbClr val="000000"/>
                </a:solidFill>
              </a:rPr>
              <a:t> the </a:t>
            </a:r>
            <a:r>
              <a:rPr lang="fr-FR" dirty="0" err="1" smtClean="0">
                <a:solidFill>
                  <a:srgbClr val="000000"/>
                </a:solidFill>
              </a:rPr>
              <a:t>magic</a:t>
            </a:r>
            <a:r>
              <a:rPr lang="fr-FR" dirty="0" smtClean="0">
                <a:solidFill>
                  <a:srgbClr val="000000"/>
                </a:solidFill>
              </a:rPr>
              <a:t> (</a:t>
            </a:r>
            <a:r>
              <a:rPr lang="fr-FR" dirty="0" err="1" smtClean="0">
                <a:solidFill>
                  <a:srgbClr val="000000"/>
                </a:solidFill>
              </a:rPr>
              <a:t>Xtext</a:t>
            </a:r>
            <a:r>
              <a:rPr lang="fr-FR" dirty="0" err="1">
                <a:solidFill>
                  <a:srgbClr val="000000"/>
                </a:solidFill>
              </a:rPr>
              <a:t>+</a:t>
            </a:r>
            <a:r>
              <a:rPr lang="fr-FR" dirty="0" err="1" smtClean="0">
                <a:solidFill>
                  <a:srgbClr val="000000"/>
                </a:solidFill>
              </a:rPr>
              <a:t>MDE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rgbClr val="000000"/>
                </a:solidFill>
              </a:rPr>
              <a:t>Xtend</a:t>
            </a:r>
            <a:r>
              <a:rPr lang="fr-FR" dirty="0" smtClean="0">
                <a:solidFill>
                  <a:srgbClr val="000000"/>
                </a:solidFill>
              </a:rPr>
              <a:t> + </a:t>
            </a:r>
            <a:r>
              <a:rPr lang="fr-FR" dirty="0" err="1" smtClean="0">
                <a:solidFill>
                  <a:srgbClr val="000000"/>
                </a:solidFill>
              </a:rPr>
              <a:t>Xtext</a:t>
            </a:r>
            <a:r>
              <a:rPr lang="fr-FR" dirty="0" smtClean="0">
                <a:solidFill>
                  <a:srgbClr val="000000"/>
                </a:solidFill>
              </a:rPr>
              <a:t> (</a:t>
            </a:r>
            <a:r>
              <a:rPr lang="fr-FR" dirty="0" err="1" smtClean="0">
                <a:solidFill>
                  <a:srgbClr val="000000"/>
                </a:solidFill>
              </a:rPr>
              <a:t>breathing</a:t>
            </a:r>
            <a:r>
              <a:rPr lang="fr-FR" dirty="0" smtClean="0">
                <a:solidFill>
                  <a:srgbClr val="000000"/>
                </a:solidFill>
              </a:rPr>
              <a:t> life </a:t>
            </a:r>
            <a:r>
              <a:rPr lang="fr-FR" dirty="0" err="1" smtClean="0">
                <a:solidFill>
                  <a:srgbClr val="000000"/>
                </a:solidFill>
              </a:rPr>
              <a:t>into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DSLs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@Aspect annotation</a:t>
            </a:r>
          </a:p>
          <a:p>
            <a:pPr lvl="1"/>
            <a:endParaRPr lang="fr-FR" dirty="0" smtClean="0">
              <a:solidFill>
                <a:srgbClr val="000000"/>
              </a:solidFill>
            </a:endParaRPr>
          </a:p>
          <a:p>
            <a:pPr lvl="1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Contract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112568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7F7F7F"/>
                </a:solidFill>
              </a:rPr>
              <a:t>Practical</a:t>
            </a:r>
            <a:r>
              <a:rPr lang="fr-FR" dirty="0" smtClean="0">
                <a:solidFill>
                  <a:srgbClr val="7F7F7F"/>
                </a:solidFill>
              </a:rPr>
              <a:t> </a:t>
            </a:r>
            <a:r>
              <a:rPr lang="fr-FR" dirty="0" err="1" smtClean="0">
                <a:solidFill>
                  <a:srgbClr val="7F7F7F"/>
                </a:solidFill>
              </a:rPr>
              <a:t>foundations</a:t>
            </a:r>
            <a:r>
              <a:rPr lang="fr-FR" dirty="0" smtClean="0">
                <a:solidFill>
                  <a:srgbClr val="7F7F7F"/>
                </a:solidFill>
              </a:rPr>
              <a:t> of model management</a:t>
            </a:r>
          </a:p>
          <a:p>
            <a:r>
              <a:rPr lang="fr-FR" dirty="0" smtClean="0"/>
              <a:t>Model transformations</a:t>
            </a:r>
          </a:p>
          <a:p>
            <a:pPr lvl="1"/>
            <a:r>
              <a:rPr lang="fr-FR" dirty="0" smtClean="0"/>
              <a:t>Model-to-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smtClean="0"/>
              <a:t>Model-to-Model</a:t>
            </a:r>
          </a:p>
          <a:p>
            <a:pPr lvl="1"/>
            <a:r>
              <a:rPr lang="fr-FR" dirty="0" err="1" smtClean="0"/>
              <a:t>Metaprogramming</a:t>
            </a:r>
            <a:endParaRPr lang="fr-FR" dirty="0" smtClean="0"/>
          </a:p>
          <a:p>
            <a:r>
              <a:rPr lang="fr-FR" dirty="0" err="1" smtClean="0"/>
              <a:t>DSLs</a:t>
            </a:r>
            <a:r>
              <a:rPr lang="fr-FR" dirty="0" smtClean="0"/>
              <a:t> and model management: all </a:t>
            </a:r>
            <a:r>
              <a:rPr lang="fr-FR" dirty="0" err="1" smtClean="0"/>
              <a:t>together</a:t>
            </a:r>
            <a:r>
              <a:rPr lang="fr-FR" dirty="0" smtClean="0"/>
              <a:t> (</a:t>
            </a:r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 err="1" smtClean="0"/>
              <a:t>Xtend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260648"/>
            <a:ext cx="8136904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96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Xtend</a:t>
            </a:r>
          </a:p>
          <a:p>
            <a:pPr algn="ctr" defTabSz="457200"/>
            <a:endParaRPr lang="nl-BE" sz="96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The Basics </a:t>
            </a:r>
          </a:p>
          <a:p>
            <a:pPr algn="ctr" defTabSz="457200"/>
            <a:r>
              <a:rPr lang="nl-BE" sz="4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(~ Java cheatsheet)</a:t>
            </a:r>
            <a:endParaRPr lang="nl-BE" sz="4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253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Capture d’écran 2013-09-25 à 11.42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b="279"/>
          <a:stretch>
            <a:fillRect/>
          </a:stretch>
        </p:blipFill>
        <p:spPr>
          <a:xfrm>
            <a:off x="1835150" y="1700213"/>
            <a:ext cx="5732463" cy="3152775"/>
          </a:xfr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Hello World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Semi-colon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optional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within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class,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etc.)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Image 8" descr="Capture d’écran 2013-09-25 à 14.4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157996" cy="329298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61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Capture d’écran 2013-09-25 à 11.42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b="279"/>
          <a:stretch>
            <a:fillRect/>
          </a:stretch>
        </p:blipFill>
        <p:spPr>
          <a:xfrm>
            <a:off x="23966" y="1412776"/>
            <a:ext cx="4543255" cy="2498727"/>
          </a:xfr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Package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Declaration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419872" y="1700808"/>
            <a:ext cx="560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>
                <a:solidFill>
                  <a:srgbClr val="008000"/>
                </a:solidFill>
              </a:rPr>
              <a:t>Semi-colon ‘;’ </a:t>
            </a:r>
            <a:r>
              <a:rPr lang="fr-FR" sz="3600" b="1" dirty="0" err="1" smtClean="0">
                <a:solidFill>
                  <a:srgbClr val="008000"/>
                </a:solidFill>
              </a:rPr>
              <a:t>is</a:t>
            </a:r>
            <a:r>
              <a:rPr lang="fr-FR" sz="3600" b="1" dirty="0" smtClean="0">
                <a:solidFill>
                  <a:srgbClr val="008000"/>
                </a:solidFill>
              </a:rPr>
              <a:t> </a:t>
            </a:r>
            <a:r>
              <a:rPr lang="fr-FR" sz="3600" b="1" dirty="0" err="1" smtClean="0">
                <a:solidFill>
                  <a:srgbClr val="008000"/>
                </a:solidFill>
              </a:rPr>
              <a:t>optional</a:t>
            </a:r>
            <a:endParaRPr lang="fr-FR" sz="3600" b="1" dirty="0">
              <a:solidFill>
                <a:srgbClr val="008000"/>
              </a:solidFill>
            </a:endParaRPr>
          </a:p>
        </p:txBody>
      </p:sp>
      <p:pic>
        <p:nvPicPr>
          <p:cNvPr id="3" name="Image 2" descr="Capture d’écran 2013-09-25 à 12.0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25" y="4077072"/>
            <a:ext cx="6121400" cy="1524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1560" y="5661248"/>
            <a:ext cx="748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>
                <a:solidFill>
                  <a:srgbClr val="008000"/>
                </a:solidFill>
              </a:rPr>
              <a:t>‘^’ for </a:t>
            </a:r>
            <a:r>
              <a:rPr lang="fr-FR" sz="3600" b="1" dirty="0" err="1" smtClean="0">
                <a:solidFill>
                  <a:srgbClr val="008000"/>
                </a:solidFill>
              </a:rPr>
              <a:t>avoiding</a:t>
            </a:r>
            <a:r>
              <a:rPr lang="fr-FR" sz="3600" b="1" dirty="0" smtClean="0">
                <a:solidFill>
                  <a:srgbClr val="008000"/>
                </a:solidFill>
              </a:rPr>
              <a:t> keyword </a:t>
            </a:r>
            <a:r>
              <a:rPr lang="fr-FR" sz="3600" b="1" dirty="0" err="1" smtClean="0">
                <a:solidFill>
                  <a:srgbClr val="008000"/>
                </a:solidFill>
              </a:rPr>
              <a:t>conflicts</a:t>
            </a:r>
            <a:r>
              <a:rPr lang="fr-FR" sz="3600" b="1" dirty="0" smtClean="0">
                <a:solidFill>
                  <a:srgbClr val="008000"/>
                </a:solidFill>
              </a:rPr>
              <a:t> </a:t>
            </a:r>
            <a:endParaRPr lang="fr-FR" sz="3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2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491880" y="2492896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  <p:pic>
        <p:nvPicPr>
          <p:cNvPr id="3" name="Picture 2" descr="Capture d’écran 2015-09-23 à 07.32.3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79961"/>
            <a:ext cx="1548015" cy="2578039"/>
          </a:xfrm>
          <a:prstGeom prst="rect">
            <a:avLst/>
          </a:prstGeom>
        </p:spPr>
      </p:pic>
      <p:pic>
        <p:nvPicPr>
          <p:cNvPr id="4" name="Picture 3" descr="Capture d’écran 2015-09-23 à 07.35.4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13176"/>
            <a:ext cx="2577480" cy="1392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9" y="4725144"/>
            <a:ext cx="3518912" cy="19389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803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47656" y="1556792"/>
            <a:ext cx="3096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8000"/>
                </a:solidFill>
              </a:rPr>
              <a:t>By default: </a:t>
            </a:r>
            <a:r>
              <a:rPr lang="fr-FR" sz="3200" b="1" dirty="0" err="1" smtClean="0">
                <a:solidFill>
                  <a:srgbClr val="008000"/>
                </a:solidFill>
              </a:rPr>
              <a:t>visibility</a:t>
            </a:r>
            <a:r>
              <a:rPr lang="fr-FR" sz="3200" b="1" dirty="0" smtClean="0">
                <a:solidFill>
                  <a:srgbClr val="008000"/>
                </a:solidFill>
              </a:rPr>
              <a:t> conditions set to </a:t>
            </a:r>
            <a:r>
              <a:rPr lang="fr-FR" sz="3200" b="1" u="sng" dirty="0" smtClean="0">
                <a:solidFill>
                  <a:srgbClr val="008000"/>
                </a:solidFill>
              </a:rPr>
              <a:t>public</a:t>
            </a:r>
            <a:endParaRPr lang="fr-FR" sz="3200" b="1" u="sng" dirty="0">
              <a:solidFill>
                <a:srgbClr val="008000"/>
              </a:solidFill>
            </a:endParaRPr>
          </a:p>
        </p:txBody>
      </p:sp>
      <p:pic>
        <p:nvPicPr>
          <p:cNvPr id="6" name="Espace réservé du contenu 5" descr="Capture d’écran 2013-09-25 à 11.42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b="279"/>
          <a:stretch>
            <a:fillRect/>
          </a:stretch>
        </p:blipFill>
        <p:spPr>
          <a:xfrm>
            <a:off x="5652120" y="4437112"/>
            <a:ext cx="3142247" cy="1728192"/>
          </a:xfrm>
        </p:spPr>
      </p:pic>
      <p:pic>
        <p:nvPicPr>
          <p:cNvPr id="2" name="Image 1" descr="Capture d’écran 2013-09-25 à 14.36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4320480" cy="550786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8912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436096" y="1556792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008000"/>
                </a:solidFill>
              </a:rPr>
              <a:t>Type </a:t>
            </a:r>
            <a:r>
              <a:rPr lang="fr-FR" sz="3200" b="1" dirty="0" err="1" smtClean="0">
                <a:solidFill>
                  <a:srgbClr val="008000"/>
                </a:solidFill>
              </a:rPr>
              <a:t>inference</a:t>
            </a:r>
            <a:endParaRPr lang="fr-FR" sz="3200" b="1" dirty="0" smtClean="0">
              <a:solidFill>
                <a:srgbClr val="008000"/>
              </a:solidFill>
            </a:endParaRPr>
          </a:p>
          <a:p>
            <a:pPr algn="ctr"/>
            <a:r>
              <a:rPr lang="fr-FR" sz="3200" b="1" u="sng" dirty="0" smtClean="0">
                <a:solidFill>
                  <a:srgbClr val="008000"/>
                </a:solidFill>
              </a:rPr>
              <a:t>(return type)</a:t>
            </a:r>
            <a:endParaRPr lang="fr-FR" sz="3200" b="1" u="sng" dirty="0">
              <a:solidFill>
                <a:srgbClr val="008000"/>
              </a:solidFill>
            </a:endParaRPr>
          </a:p>
        </p:txBody>
      </p:sp>
      <p:pic>
        <p:nvPicPr>
          <p:cNvPr id="2" name="Image 1" descr="Capture d’écran 2013-09-25 à 14.3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4320480" cy="55078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 3" descr="Capture d’écran 2013-09-25 à 14.3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852936"/>
            <a:ext cx="3189876" cy="28083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6318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Calling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940152" y="1556792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008000"/>
                </a:solidFill>
              </a:rPr>
              <a:t>You </a:t>
            </a:r>
            <a:r>
              <a:rPr lang="fr-FR" sz="3200" b="1" dirty="0" err="1" smtClean="0">
                <a:solidFill>
                  <a:srgbClr val="008000"/>
                </a:solidFill>
              </a:rPr>
              <a:t>can</a:t>
            </a:r>
            <a:r>
              <a:rPr lang="fr-FR" sz="3200" b="1" dirty="0" smtClean="0">
                <a:solidFill>
                  <a:srgbClr val="008000"/>
                </a:solidFill>
              </a:rPr>
              <a:t> </a:t>
            </a:r>
            <a:r>
              <a:rPr lang="fr-FR" sz="3200" b="1" dirty="0" err="1" smtClean="0">
                <a:solidFill>
                  <a:srgbClr val="008000"/>
                </a:solidFill>
              </a:rPr>
              <a:t>ommit</a:t>
            </a:r>
            <a:r>
              <a:rPr lang="fr-FR" sz="3200" b="1" dirty="0" smtClean="0">
                <a:solidFill>
                  <a:srgbClr val="008000"/>
                </a:solidFill>
              </a:rPr>
              <a:t> </a:t>
            </a:r>
            <a:r>
              <a:rPr lang="fr-FR" sz="3200" b="1" dirty="0" err="1" smtClean="0">
                <a:solidFill>
                  <a:srgbClr val="008000"/>
                </a:solidFill>
              </a:rPr>
              <a:t>parentheses</a:t>
            </a:r>
            <a:endParaRPr lang="fr-FR" sz="3200" b="1" dirty="0" smtClean="0">
              <a:solidFill>
                <a:srgbClr val="008000"/>
              </a:solidFill>
            </a:endParaRPr>
          </a:p>
        </p:txBody>
      </p:sp>
      <p:pic>
        <p:nvPicPr>
          <p:cNvPr id="3" name="Image 2" descr="Capture d’écran 2013-09-25 à 15.3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56992"/>
            <a:ext cx="2184400" cy="24638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age 4" descr="Capture d’écran 2013-09-25 à 15.37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5688047" cy="201622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584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Fields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47656" y="1556792"/>
            <a:ext cx="3096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8000"/>
                </a:solidFill>
              </a:rPr>
              <a:t>By default: </a:t>
            </a:r>
            <a:r>
              <a:rPr lang="fr-FR" sz="3200" b="1" dirty="0" err="1" smtClean="0">
                <a:solidFill>
                  <a:srgbClr val="008000"/>
                </a:solidFill>
              </a:rPr>
              <a:t>visibility</a:t>
            </a:r>
            <a:r>
              <a:rPr lang="fr-FR" sz="3200" b="1" dirty="0" smtClean="0">
                <a:solidFill>
                  <a:srgbClr val="008000"/>
                </a:solidFill>
              </a:rPr>
              <a:t> conditions set to </a:t>
            </a:r>
            <a:r>
              <a:rPr lang="fr-FR" sz="3200" b="1" u="sng" dirty="0" err="1" smtClean="0">
                <a:solidFill>
                  <a:srgbClr val="008000"/>
                </a:solidFill>
              </a:rPr>
              <a:t>private</a:t>
            </a:r>
            <a:endParaRPr lang="fr-FR" sz="3200" b="1" dirty="0">
              <a:solidFill>
                <a:srgbClr val="008000"/>
              </a:solidFill>
            </a:endParaRPr>
          </a:p>
        </p:txBody>
      </p:sp>
      <p:pic>
        <p:nvPicPr>
          <p:cNvPr id="5" name="Image 4" descr="Capture d’écran 2013-09-25 à 14.15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5853188" cy="52552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72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Fields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76056" y="4365104"/>
            <a:ext cx="3816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8000"/>
                </a:solidFill>
              </a:rPr>
              <a:t>primitive types of Java (</a:t>
            </a:r>
            <a:r>
              <a:rPr lang="fr-FR" sz="2000" b="1" dirty="0" err="1" smtClean="0">
                <a:solidFill>
                  <a:srgbClr val="008000"/>
                </a:solidFill>
              </a:rPr>
              <a:t>int</a:t>
            </a:r>
            <a:r>
              <a:rPr lang="fr-FR" sz="2000" b="1" dirty="0" smtClean="0">
                <a:solidFill>
                  <a:srgbClr val="008000"/>
                </a:solidFill>
              </a:rPr>
              <a:t>, </a:t>
            </a:r>
            <a:r>
              <a:rPr lang="fr-FR" sz="2000" b="1" dirty="0" err="1" smtClean="0">
                <a:solidFill>
                  <a:srgbClr val="008000"/>
                </a:solidFill>
              </a:rPr>
              <a:t>boolean</a:t>
            </a:r>
            <a:r>
              <a:rPr lang="fr-FR" sz="2000" b="1" dirty="0" smtClean="0">
                <a:solidFill>
                  <a:srgbClr val="008000"/>
                </a:solidFill>
              </a:rPr>
              <a:t>, </a:t>
            </a:r>
            <a:r>
              <a:rPr lang="fr-FR" sz="2000" b="1" dirty="0" err="1" smtClean="0">
                <a:solidFill>
                  <a:srgbClr val="008000"/>
                </a:solidFill>
              </a:rPr>
              <a:t>etc</a:t>
            </a:r>
            <a:r>
              <a:rPr lang="fr-FR" sz="2000" b="1" dirty="0" smtClean="0">
                <a:solidFill>
                  <a:srgbClr val="008000"/>
                </a:solidFill>
              </a:rPr>
              <a:t>) </a:t>
            </a:r>
            <a:r>
              <a:rPr lang="fr-FR" sz="2000" b="1" dirty="0" err="1" smtClean="0">
                <a:solidFill>
                  <a:srgbClr val="008000"/>
                </a:solidFill>
              </a:rPr>
              <a:t>with</a:t>
            </a:r>
            <a:r>
              <a:rPr lang="fr-FR" sz="2000" b="1" dirty="0" smtClean="0">
                <a:solidFill>
                  <a:srgbClr val="008000"/>
                </a:solidFill>
              </a:rPr>
              <a:t> </a:t>
            </a:r>
            <a:r>
              <a:rPr lang="fr-FR" sz="2000" b="1" dirty="0" err="1" smtClean="0">
                <a:solidFill>
                  <a:srgbClr val="008000"/>
                </a:solidFill>
              </a:rPr>
              <a:t>autoboxing</a:t>
            </a:r>
            <a:endParaRPr lang="fr-FR" sz="2000" b="1" dirty="0" smtClean="0">
              <a:solidFill>
                <a:srgbClr val="008000"/>
              </a:solidFill>
            </a:endParaRPr>
          </a:p>
          <a:p>
            <a:endParaRPr lang="fr-FR" sz="2000" b="1" dirty="0" smtClean="0">
              <a:solidFill>
                <a:srgbClr val="008000"/>
              </a:solidFill>
            </a:endParaRPr>
          </a:p>
          <a:p>
            <a:r>
              <a:rPr lang="fr-FR" sz="2000" b="1" dirty="0" smtClean="0">
                <a:solidFill>
                  <a:srgbClr val="008000"/>
                </a:solidFill>
              </a:rPr>
              <a:t>var: type </a:t>
            </a:r>
            <a:r>
              <a:rPr lang="fr-FR" sz="2000" b="1" dirty="0" err="1" smtClean="0">
                <a:solidFill>
                  <a:srgbClr val="008000"/>
                </a:solidFill>
              </a:rPr>
              <a:t>inference</a:t>
            </a:r>
            <a:endParaRPr lang="fr-FR" sz="2000" b="1" dirty="0" smtClean="0">
              <a:solidFill>
                <a:srgbClr val="008000"/>
              </a:solidFill>
            </a:endParaRPr>
          </a:p>
          <a:p>
            <a:endParaRPr lang="fr-FR" sz="2000" b="1" dirty="0">
              <a:solidFill>
                <a:srgbClr val="008000"/>
              </a:solidFill>
            </a:endParaRPr>
          </a:p>
          <a:p>
            <a:r>
              <a:rPr lang="fr-FR" sz="2000" b="1" dirty="0" smtClean="0">
                <a:solidFill>
                  <a:srgbClr val="008000"/>
                </a:solidFill>
              </a:rPr>
              <a:t>val: constant, « final » in Java</a:t>
            </a:r>
          </a:p>
          <a:p>
            <a:endParaRPr lang="fr-FR" sz="2000" b="1" dirty="0">
              <a:solidFill>
                <a:srgbClr val="008000"/>
              </a:solidFill>
            </a:endParaRPr>
          </a:p>
        </p:txBody>
      </p:sp>
      <p:pic>
        <p:nvPicPr>
          <p:cNvPr id="2" name="Image 1" descr="Capture d’écran 2013-09-25 à 14.42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368800"/>
            <a:ext cx="2959100" cy="2489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Image 2" descr="Capture d’écran 2013-09-25 à 14.43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6103062" cy="246350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0327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Static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(::)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 5" descr="Capture d’écran 2013-09-25 à 15.4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3"/>
            <a:ext cx="5832648" cy="438850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Image 8" descr="Capture d’écran 2013-09-25 à 15.49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949280"/>
            <a:ext cx="2273300" cy="762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7029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Capture d’écran 2013-09-25 à 15.0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5609207" cy="3600400"/>
          </a:xfrm>
          <a:prstGeom prst="rect">
            <a:avLst/>
          </a:prstGeom>
        </p:spPr>
      </p:pic>
      <p:pic>
        <p:nvPicPr>
          <p:cNvPr id="5" name="Image 4" descr="Capture d’écran 2013-09-25 à 15.0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96952"/>
            <a:ext cx="3776220" cy="223224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Pairs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8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Pairs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Image 8" descr="Capture d’écran 2013-09-25 à 15.2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7670800" cy="3251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Image 9" descr="Capture d’écran 2013-09-25 à 15.2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13176"/>
            <a:ext cx="4889500" cy="15621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age 10" descr="Capture d’écran 2013-09-25 à 15.27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1628800"/>
            <a:ext cx="3403600" cy="1473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20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Immutable data structure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 4" descr="Capture d’écran 2013-09-25 à 15.49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64264" cy="42387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Image 7" descr="Capture d’écran 2013-09-25 à 15.4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41694"/>
            <a:ext cx="6624736" cy="121630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2044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Constructor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Capture d’écran 2013-09-25 à 16.0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5613400" cy="482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 3" descr="Capture d’écran 2013-09-25 à 16.09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780928"/>
            <a:ext cx="4889500" cy="1244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683568" y="126876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8000"/>
                </a:solidFill>
              </a:rPr>
              <a:t>Default </a:t>
            </a:r>
            <a:r>
              <a:rPr lang="fr-FR" sz="2000" b="1" dirty="0" err="1" smtClean="0">
                <a:solidFill>
                  <a:srgbClr val="008000"/>
                </a:solidFill>
              </a:rPr>
              <a:t>visibility</a:t>
            </a:r>
            <a:r>
              <a:rPr lang="fr-FR" sz="2000" b="1" dirty="0" smtClean="0">
                <a:solidFill>
                  <a:srgbClr val="008000"/>
                </a:solidFill>
              </a:rPr>
              <a:t>: public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868144" y="450912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8000"/>
                </a:solidFill>
              </a:rPr>
              <a:t>override</a:t>
            </a:r>
            <a:r>
              <a:rPr lang="fr-FR" sz="2000" b="1" dirty="0" smtClean="0">
                <a:solidFill>
                  <a:srgbClr val="008000"/>
                </a:solidFill>
              </a:rPr>
              <a:t> keyword: </a:t>
            </a:r>
            <a:r>
              <a:rPr lang="fr-FR" sz="2000" b="1" dirty="0" err="1" smtClean="0">
                <a:solidFill>
                  <a:srgbClr val="008000"/>
                </a:solidFill>
              </a:rPr>
              <a:t>mandatory</a:t>
            </a:r>
            <a:endParaRPr lang="fr-FR" sz="2000" b="1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6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648200"/>
            <a:ext cx="2133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002348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530120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653136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65104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021288"/>
            <a:ext cx="2520280" cy="675075"/>
          </a:xfrm>
          <a:prstGeom prst="rect">
            <a:avLst/>
          </a:prstGeom>
        </p:spPr>
      </p:pic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113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Cast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and Type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 2" descr="Capture d’écran 2013-09-25 à 16.0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374008" cy="38884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6440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Extension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6876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rgbClr val="008000"/>
                </a:solidFill>
              </a:rPr>
              <a:t>« … </a:t>
            </a:r>
            <a:r>
              <a:rPr lang="fr-FR" sz="2000" b="1" dirty="0" err="1" smtClean="0">
                <a:solidFill>
                  <a:srgbClr val="008000"/>
                </a:solidFill>
              </a:rPr>
              <a:t>allow</a:t>
            </a:r>
            <a:r>
              <a:rPr lang="fr-FR" sz="2000" b="1" dirty="0" smtClean="0">
                <a:solidFill>
                  <a:srgbClr val="008000"/>
                </a:solidFill>
              </a:rPr>
              <a:t> </a:t>
            </a:r>
            <a:r>
              <a:rPr lang="fr-FR" sz="2000" b="1" dirty="0">
                <a:solidFill>
                  <a:srgbClr val="008000"/>
                </a:solidFill>
              </a:rPr>
              <a:t>to </a:t>
            </a:r>
            <a:r>
              <a:rPr lang="fr-FR" sz="2000" b="1" dirty="0" err="1">
                <a:solidFill>
                  <a:srgbClr val="008000"/>
                </a:solidFill>
              </a:rPr>
              <a:t>add</a:t>
            </a:r>
            <a:r>
              <a:rPr lang="fr-FR" sz="2000" b="1" dirty="0">
                <a:solidFill>
                  <a:srgbClr val="008000"/>
                </a:solidFill>
              </a:rPr>
              <a:t> new </a:t>
            </a:r>
            <a:r>
              <a:rPr lang="fr-FR" sz="2000" b="1" dirty="0" err="1">
                <a:solidFill>
                  <a:srgbClr val="008000"/>
                </a:solidFill>
              </a:rPr>
              <a:t>methods</a:t>
            </a:r>
            <a:r>
              <a:rPr lang="fr-FR" sz="2000" b="1" dirty="0">
                <a:solidFill>
                  <a:srgbClr val="008000"/>
                </a:solidFill>
              </a:rPr>
              <a:t> to </a:t>
            </a:r>
            <a:r>
              <a:rPr lang="fr-FR" sz="2000" b="1" dirty="0" err="1">
                <a:solidFill>
                  <a:srgbClr val="008000"/>
                </a:solidFill>
              </a:rPr>
              <a:t>existing</a:t>
            </a:r>
            <a:r>
              <a:rPr lang="fr-FR" sz="2000" b="1" dirty="0">
                <a:solidFill>
                  <a:srgbClr val="008000"/>
                </a:solidFill>
              </a:rPr>
              <a:t> types </a:t>
            </a:r>
            <a:r>
              <a:rPr lang="fr-FR" b="1" dirty="0" err="1">
                <a:solidFill>
                  <a:srgbClr val="008000"/>
                </a:solidFill>
              </a:rPr>
              <a:t>without</a:t>
            </a:r>
            <a:r>
              <a:rPr lang="fr-FR" sz="2000" b="1" dirty="0">
                <a:solidFill>
                  <a:srgbClr val="008000"/>
                </a:solidFill>
              </a:rPr>
              <a:t> </a:t>
            </a:r>
            <a:r>
              <a:rPr lang="fr-FR" sz="2000" b="1" dirty="0" err="1">
                <a:solidFill>
                  <a:srgbClr val="008000"/>
                </a:solidFill>
              </a:rPr>
              <a:t>modifying</a:t>
            </a:r>
            <a:r>
              <a:rPr lang="fr-FR" sz="2000" b="1" dirty="0">
                <a:solidFill>
                  <a:srgbClr val="008000"/>
                </a:solidFill>
              </a:rPr>
              <a:t> </a:t>
            </a:r>
            <a:r>
              <a:rPr lang="fr-FR" sz="2000" b="1" dirty="0" err="1">
                <a:solidFill>
                  <a:srgbClr val="008000"/>
                </a:solidFill>
              </a:rPr>
              <a:t>them</a:t>
            </a:r>
            <a:r>
              <a:rPr lang="fr-FR" sz="2000" b="1" dirty="0" smtClean="0">
                <a:solidFill>
                  <a:srgbClr val="008000"/>
                </a:solidFill>
              </a:rPr>
              <a:t>. » </a:t>
            </a:r>
          </a:p>
          <a:p>
            <a:endParaRPr lang="fr-FR" sz="20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9632" y="5445224"/>
            <a:ext cx="633670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008000"/>
                </a:solidFill>
              </a:rPr>
              <a:t>The </a:t>
            </a:r>
            <a:r>
              <a:rPr lang="fr-FR" sz="2400" b="1" dirty="0">
                <a:solidFill>
                  <a:srgbClr val="008000"/>
                </a:solidFill>
              </a:rPr>
              <a:t>first </a:t>
            </a:r>
            <a:r>
              <a:rPr lang="fr-FR" sz="2400" b="1" dirty="0" err="1">
                <a:solidFill>
                  <a:srgbClr val="008000"/>
                </a:solidFill>
              </a:rPr>
              <a:t>parameter</a:t>
            </a:r>
            <a:r>
              <a:rPr lang="fr-FR" sz="2400" b="1" dirty="0">
                <a:solidFill>
                  <a:srgbClr val="008000"/>
                </a:solidFill>
              </a:rPr>
              <a:t> of a </a:t>
            </a:r>
            <a:r>
              <a:rPr lang="fr-FR" sz="2400" b="1" dirty="0" err="1">
                <a:solidFill>
                  <a:srgbClr val="008000"/>
                </a:solidFill>
              </a:rPr>
              <a:t>method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err="1">
                <a:solidFill>
                  <a:srgbClr val="008000"/>
                </a:solidFill>
              </a:rPr>
              <a:t>can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err="1">
                <a:solidFill>
                  <a:srgbClr val="008000"/>
                </a:solidFill>
              </a:rPr>
              <a:t>either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err="1">
                <a:solidFill>
                  <a:srgbClr val="008000"/>
                </a:solidFill>
              </a:rPr>
              <a:t>be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err="1">
                <a:solidFill>
                  <a:srgbClr val="008000"/>
                </a:solidFill>
              </a:rPr>
              <a:t>passed</a:t>
            </a:r>
            <a:r>
              <a:rPr lang="fr-FR" sz="2400" b="1" dirty="0">
                <a:solidFill>
                  <a:srgbClr val="008000"/>
                </a:solidFill>
              </a:rPr>
              <a:t> in </a:t>
            </a:r>
            <a:r>
              <a:rPr lang="fr-FR" sz="2400" b="1" dirty="0" err="1">
                <a:solidFill>
                  <a:srgbClr val="008000"/>
                </a:solidFill>
              </a:rPr>
              <a:t>after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err="1">
                <a:solidFill>
                  <a:srgbClr val="008000"/>
                </a:solidFill>
              </a:rPr>
              <a:t>opening</a:t>
            </a:r>
            <a:r>
              <a:rPr lang="fr-FR" sz="2400" b="1" dirty="0">
                <a:solidFill>
                  <a:srgbClr val="008000"/>
                </a:solidFill>
              </a:rPr>
              <a:t> the </a:t>
            </a:r>
            <a:r>
              <a:rPr lang="fr-FR" sz="2400" b="1" dirty="0" err="1">
                <a:solidFill>
                  <a:srgbClr val="008000"/>
                </a:solidFill>
              </a:rPr>
              <a:t>parentheses</a:t>
            </a:r>
            <a:r>
              <a:rPr lang="fr-FR" sz="2400" b="1" dirty="0">
                <a:solidFill>
                  <a:srgbClr val="008000"/>
                </a:solidFill>
              </a:rPr>
              <a:t> or </a:t>
            </a:r>
            <a:r>
              <a:rPr lang="fr-FR" sz="2400" b="1" dirty="0" err="1">
                <a:solidFill>
                  <a:srgbClr val="008000"/>
                </a:solidFill>
              </a:rPr>
              <a:t>before</a:t>
            </a:r>
            <a:r>
              <a:rPr lang="fr-FR" sz="2400" b="1" dirty="0">
                <a:solidFill>
                  <a:srgbClr val="008000"/>
                </a:solidFill>
              </a:rPr>
              <a:t> the </a:t>
            </a:r>
            <a:r>
              <a:rPr lang="fr-FR" sz="2400" b="1" dirty="0" err="1">
                <a:solidFill>
                  <a:srgbClr val="008000"/>
                </a:solidFill>
              </a:rPr>
              <a:t>method</a:t>
            </a:r>
            <a:r>
              <a:rPr lang="fr-FR" sz="2400" b="1" dirty="0">
                <a:solidFill>
                  <a:srgbClr val="008000"/>
                </a:solidFill>
              </a:rPr>
              <a:t> </a:t>
            </a:r>
            <a:r>
              <a:rPr lang="fr-FR" sz="2400" b="1" dirty="0" smtClean="0">
                <a:solidFill>
                  <a:srgbClr val="008000"/>
                </a:solidFill>
              </a:rPr>
              <a:t>call</a:t>
            </a:r>
          </a:p>
        </p:txBody>
      </p:sp>
      <p:pic>
        <p:nvPicPr>
          <p:cNvPr id="6" name="Image 5" descr="Capture d’écran 2013-09-25 à 16.41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3" y="1844824"/>
            <a:ext cx="898125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Extension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(local)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 2" descr="Capture d’écran 2013-09-25 à 16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7760548" cy="496855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age 4" descr="Capture d’écran 2013-09-25 à 16.33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16" y="1556792"/>
            <a:ext cx="44009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Extension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library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Capture d’écran 2013-09-25 à 16.5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7709090" cy="25202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Image 7" descr="Capture d’écran 2013-09-25 à 17.25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3933056"/>
            <a:ext cx="8712968" cy="265566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 5" descr="Capture d’écran 2013-09-25 à 17.26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013176"/>
            <a:ext cx="2844800" cy="4191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835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Extension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Method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library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Capture d’écran 2013-09-25 à 16.5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7709090" cy="25202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Image 2" descr="Capture d’écran 2013-09-25 à 17.2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33056"/>
            <a:ext cx="7838688" cy="28083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 3" descr="Capture d’écran 2013-09-25 à 17.28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517232"/>
            <a:ext cx="2984500" cy="381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2116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Lambda Expression </a:t>
            </a:r>
            <a:b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(Java 8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will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support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560" y="2060848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 smtClean="0">
                <a:solidFill>
                  <a:srgbClr val="008000"/>
                </a:solidFill>
              </a:rPr>
              <a:t>Anonymous</a:t>
            </a:r>
            <a:r>
              <a:rPr lang="fr-FR" sz="2000" b="1" dirty="0" smtClean="0">
                <a:solidFill>
                  <a:srgbClr val="008000"/>
                </a:solidFill>
              </a:rPr>
              <a:t> </a:t>
            </a:r>
            <a:r>
              <a:rPr lang="fr-FR" sz="2000" b="1" dirty="0">
                <a:solidFill>
                  <a:srgbClr val="008000"/>
                </a:solidFill>
              </a:rPr>
              <a:t>classes </a:t>
            </a:r>
            <a:r>
              <a:rPr lang="fr-FR" sz="2000" b="1" dirty="0" err="1">
                <a:solidFill>
                  <a:srgbClr val="008000"/>
                </a:solidFill>
              </a:rPr>
              <a:t>can</a:t>
            </a:r>
            <a:r>
              <a:rPr lang="fr-FR" sz="2000" b="1" dirty="0">
                <a:solidFill>
                  <a:srgbClr val="008000"/>
                </a:solidFill>
              </a:rPr>
              <a:t> </a:t>
            </a:r>
            <a:r>
              <a:rPr lang="fr-FR" sz="2000" b="1" dirty="0" err="1">
                <a:solidFill>
                  <a:srgbClr val="008000"/>
                </a:solidFill>
              </a:rPr>
              <a:t>be</a:t>
            </a:r>
            <a:r>
              <a:rPr lang="fr-FR" sz="2000" b="1" dirty="0">
                <a:solidFill>
                  <a:srgbClr val="008000"/>
                </a:solidFill>
              </a:rPr>
              <a:t> </a:t>
            </a:r>
            <a:r>
              <a:rPr lang="fr-FR" sz="2000" b="1" dirty="0" err="1">
                <a:solidFill>
                  <a:srgbClr val="008000"/>
                </a:solidFill>
              </a:rPr>
              <a:t>found</a:t>
            </a:r>
            <a:r>
              <a:rPr lang="fr-FR" sz="2000" b="1" dirty="0">
                <a:solidFill>
                  <a:srgbClr val="008000"/>
                </a:solidFill>
              </a:rPr>
              <a:t> </a:t>
            </a:r>
            <a:r>
              <a:rPr lang="fr-FR" sz="2000" b="1" dirty="0" err="1">
                <a:solidFill>
                  <a:srgbClr val="008000"/>
                </a:solidFill>
              </a:rPr>
              <a:t>everywhere</a:t>
            </a:r>
            <a:r>
              <a:rPr lang="fr-FR" sz="2000" b="1" dirty="0">
                <a:solidFill>
                  <a:srgbClr val="008000"/>
                </a:solidFill>
              </a:rPr>
              <a:t> in Java </a:t>
            </a:r>
            <a:r>
              <a:rPr lang="fr-FR" sz="2000" b="1" dirty="0" smtClean="0">
                <a:solidFill>
                  <a:srgbClr val="008000"/>
                </a:solidFill>
              </a:rPr>
              <a:t>code…</a:t>
            </a:r>
            <a:endParaRPr lang="fr-FR" sz="2000" b="1" dirty="0">
              <a:solidFill>
                <a:srgbClr val="008000"/>
              </a:solidFill>
            </a:endParaRPr>
          </a:p>
        </p:txBody>
      </p:sp>
      <p:pic>
        <p:nvPicPr>
          <p:cNvPr id="3" name="Image 2" descr="Capture d’écran 2013-09-26 à 08.4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08920"/>
            <a:ext cx="6756400" cy="2413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608" y="5661248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rgbClr val="008000"/>
                </a:solidFill>
              </a:rPr>
              <a:t>… And </a:t>
            </a:r>
            <a:r>
              <a:rPr lang="fr-FR" sz="2000" b="1" dirty="0">
                <a:solidFill>
                  <a:srgbClr val="008000"/>
                </a:solidFill>
              </a:rPr>
              <a:t>have </a:t>
            </a:r>
            <a:r>
              <a:rPr lang="fr-FR" sz="2000" b="1" dirty="0" err="1">
                <a:solidFill>
                  <a:srgbClr val="008000"/>
                </a:solidFill>
              </a:rPr>
              <a:t>always</a:t>
            </a:r>
            <a:r>
              <a:rPr lang="fr-FR" sz="2000" b="1" dirty="0">
                <a:solidFill>
                  <a:srgbClr val="008000"/>
                </a:solidFill>
              </a:rPr>
              <a:t> been the </a:t>
            </a:r>
            <a:r>
              <a:rPr lang="fr-FR" sz="2000" b="1" dirty="0" err="1">
                <a:solidFill>
                  <a:srgbClr val="008000"/>
                </a:solidFill>
              </a:rPr>
              <a:t>poor</a:t>
            </a:r>
            <a:r>
              <a:rPr lang="fr-FR" sz="2000" b="1" dirty="0">
                <a:solidFill>
                  <a:srgbClr val="008000"/>
                </a:solidFill>
              </a:rPr>
              <a:t>-man's replacement for lambda expressions in Java.</a:t>
            </a:r>
          </a:p>
        </p:txBody>
      </p:sp>
    </p:spTree>
    <p:extLst>
      <p:ext uri="{BB962C8B-B14F-4D97-AF65-F5344CB8AC3E}">
        <p14:creationId xmlns:p14="http://schemas.microsoft.com/office/powerpoint/2010/main" val="121212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Lambda Expression </a:t>
            </a:r>
            <a:b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answer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2" y="1700808"/>
            <a:ext cx="5184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err="1" smtClean="0">
                <a:solidFill>
                  <a:srgbClr val="008000"/>
                </a:solidFill>
              </a:rPr>
              <a:t>Anonymous</a:t>
            </a:r>
            <a:r>
              <a:rPr lang="fr-FR" sz="1200" b="1" dirty="0" smtClean="0">
                <a:solidFill>
                  <a:srgbClr val="008000"/>
                </a:solidFill>
              </a:rPr>
              <a:t> </a:t>
            </a:r>
            <a:r>
              <a:rPr lang="fr-FR" sz="1200" b="1" dirty="0">
                <a:solidFill>
                  <a:srgbClr val="008000"/>
                </a:solidFill>
              </a:rPr>
              <a:t>classes </a:t>
            </a:r>
            <a:r>
              <a:rPr lang="fr-FR" sz="1200" b="1" dirty="0" err="1">
                <a:solidFill>
                  <a:srgbClr val="008000"/>
                </a:solidFill>
              </a:rPr>
              <a:t>can</a:t>
            </a:r>
            <a:r>
              <a:rPr lang="fr-FR" sz="1200" b="1" dirty="0">
                <a:solidFill>
                  <a:srgbClr val="008000"/>
                </a:solidFill>
              </a:rPr>
              <a:t> </a:t>
            </a:r>
            <a:r>
              <a:rPr lang="fr-FR" sz="1200" b="1" dirty="0" err="1">
                <a:solidFill>
                  <a:srgbClr val="008000"/>
                </a:solidFill>
              </a:rPr>
              <a:t>be</a:t>
            </a:r>
            <a:r>
              <a:rPr lang="fr-FR" sz="1200" b="1" dirty="0">
                <a:solidFill>
                  <a:srgbClr val="008000"/>
                </a:solidFill>
              </a:rPr>
              <a:t> </a:t>
            </a:r>
            <a:r>
              <a:rPr lang="fr-FR" sz="1200" b="1" dirty="0" err="1">
                <a:solidFill>
                  <a:srgbClr val="008000"/>
                </a:solidFill>
              </a:rPr>
              <a:t>found</a:t>
            </a:r>
            <a:r>
              <a:rPr lang="fr-FR" sz="1200" b="1" dirty="0">
                <a:solidFill>
                  <a:srgbClr val="008000"/>
                </a:solidFill>
              </a:rPr>
              <a:t> </a:t>
            </a:r>
            <a:r>
              <a:rPr lang="fr-FR" sz="1200" b="1" dirty="0" err="1">
                <a:solidFill>
                  <a:srgbClr val="008000"/>
                </a:solidFill>
              </a:rPr>
              <a:t>everywhere</a:t>
            </a:r>
            <a:r>
              <a:rPr lang="fr-FR" sz="1200" b="1" dirty="0">
                <a:solidFill>
                  <a:srgbClr val="008000"/>
                </a:solidFill>
              </a:rPr>
              <a:t> in Java </a:t>
            </a:r>
            <a:r>
              <a:rPr lang="fr-FR" sz="1200" b="1" dirty="0" smtClean="0">
                <a:solidFill>
                  <a:srgbClr val="008000"/>
                </a:solidFill>
              </a:rPr>
              <a:t>code…</a:t>
            </a:r>
            <a:endParaRPr lang="fr-FR" sz="1200" b="1" dirty="0">
              <a:solidFill>
                <a:srgbClr val="008000"/>
              </a:solidFill>
            </a:endParaRPr>
          </a:p>
        </p:txBody>
      </p:sp>
      <p:pic>
        <p:nvPicPr>
          <p:cNvPr id="3" name="Image 2" descr="Capture d’écran 2013-09-26 à 08.4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4536504" cy="1620180"/>
          </a:xfrm>
          <a:prstGeom prst="rect">
            <a:avLst/>
          </a:prstGeom>
        </p:spPr>
      </p:pic>
      <p:pic>
        <p:nvPicPr>
          <p:cNvPr id="5" name="Image 4" descr="Capture d’écran 2013-09-26 à 08.52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5689600" cy="965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 5" descr="Capture d’écran 2013-09-26 à 08.53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5769656"/>
            <a:ext cx="5562600" cy="1054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9512" y="4077072"/>
            <a:ext cx="1944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rgbClr val="008000"/>
                </a:solidFill>
              </a:rPr>
              <a:t>No </a:t>
            </a:r>
            <a:r>
              <a:rPr lang="fr-FR" sz="2000" b="1" dirty="0" err="1" smtClean="0">
                <a:solidFill>
                  <a:srgbClr val="008000"/>
                </a:solidFill>
              </a:rPr>
              <a:t>need</a:t>
            </a:r>
            <a:r>
              <a:rPr lang="fr-FR" sz="2000" b="1" dirty="0" smtClean="0">
                <a:solidFill>
                  <a:srgbClr val="008000"/>
                </a:solidFill>
              </a:rPr>
              <a:t> to </a:t>
            </a:r>
            <a:r>
              <a:rPr lang="fr-FR" sz="2000" b="1" dirty="0" err="1" smtClean="0">
                <a:solidFill>
                  <a:srgbClr val="008000"/>
                </a:solidFill>
              </a:rPr>
              <a:t>specify</a:t>
            </a:r>
            <a:r>
              <a:rPr lang="fr-FR" sz="2000" b="1" dirty="0" smtClean="0">
                <a:solidFill>
                  <a:srgbClr val="008000"/>
                </a:solidFill>
              </a:rPr>
              <a:t> the type for e</a:t>
            </a:r>
            <a:endParaRPr lang="fr-FR" sz="20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5589240"/>
            <a:ext cx="1944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rgbClr val="008000"/>
                </a:solidFill>
              </a:rPr>
              <a:t>You </a:t>
            </a:r>
            <a:r>
              <a:rPr lang="fr-FR" sz="2000" b="1" dirty="0" err="1" smtClean="0">
                <a:solidFill>
                  <a:srgbClr val="008000"/>
                </a:solidFill>
              </a:rPr>
              <a:t>can</a:t>
            </a:r>
            <a:r>
              <a:rPr lang="fr-FR" sz="2000" b="1" dirty="0" smtClean="0">
                <a:solidFill>
                  <a:srgbClr val="008000"/>
                </a:solidFill>
              </a:rPr>
              <a:t> </a:t>
            </a:r>
            <a:r>
              <a:rPr lang="fr-FR" sz="2000" b="1" dirty="0" err="1" smtClean="0">
                <a:solidFill>
                  <a:srgbClr val="008000"/>
                </a:solidFill>
              </a:rPr>
              <a:t>even</a:t>
            </a:r>
            <a:r>
              <a:rPr lang="fr-FR" sz="2000" b="1" dirty="0" smtClean="0">
                <a:solidFill>
                  <a:srgbClr val="008000"/>
                </a:solidFill>
              </a:rPr>
              <a:t> </a:t>
            </a:r>
            <a:r>
              <a:rPr lang="fr-FR" sz="2000" b="1" dirty="0" err="1" smtClean="0">
                <a:solidFill>
                  <a:srgbClr val="008000"/>
                </a:solidFill>
              </a:rPr>
              <a:t>ommit</a:t>
            </a:r>
            <a:r>
              <a:rPr lang="fr-FR" sz="2000" b="1" dirty="0" smtClean="0">
                <a:solidFill>
                  <a:srgbClr val="008000"/>
                </a:solidFill>
              </a:rPr>
              <a:t> e</a:t>
            </a:r>
            <a:endParaRPr lang="fr-FR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Lambda Expression </a:t>
            </a:r>
            <a:b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answer</a:t>
            </a:r>
            <a:r>
              <a:rPr lang="fr-FR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more impressive 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examples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 descr="Capture d’écran 2013-09-26 à 08.5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56792"/>
            <a:ext cx="5219700" cy="9779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Image 9" descr="Capture d’écran 2013-09-26 à 09.02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36912"/>
            <a:ext cx="5472608" cy="15824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age 10" descr="Capture d’écran 2013-09-26 à 09.03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365104"/>
            <a:ext cx="5159573" cy="237626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7081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Lambda Expression </a:t>
            </a:r>
            <a:b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Xtend</a:t>
            </a:r>
            <a:r>
              <a:rPr lang="fr-FR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answer</a:t>
            </a:r>
            <a:r>
              <a:rPr lang="fr-FR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more impressive </a:t>
            </a:r>
            <a:r>
              <a:rPr lang="fr-FR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examples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 descr="Capture d’écran 2013-09-26 à 09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085184"/>
            <a:ext cx="2857500" cy="127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Image 2" descr="Capture d’écran 2013-09-26 à 09.1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572500" cy="25273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2440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Templates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 4" descr="Capture d’écran 2013-09-25 à 18.0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8878369" cy="39070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2877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e 6">
      <a:dk1>
        <a:sysClr val="windowText" lastClr="000000"/>
      </a:dk1>
      <a:lt1>
        <a:sysClr val="window" lastClr="FFFFFF"/>
      </a:lt1>
      <a:dk2>
        <a:srgbClr val="1D5FC5"/>
      </a:dk2>
      <a:lt2>
        <a:srgbClr val="2E7CEB"/>
      </a:lt2>
      <a:accent1>
        <a:srgbClr val="4282CE"/>
      </a:accent1>
      <a:accent2>
        <a:srgbClr val="DD8047"/>
      </a:accent2>
      <a:accent3>
        <a:srgbClr val="5C9F4F"/>
      </a:accent3>
      <a:accent4>
        <a:srgbClr val="3163D8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39031</TotalTime>
  <Words>1940</Words>
  <Application>Microsoft Macintosh PowerPoint</Application>
  <PresentationFormat>On-screen Show (4:3)</PresentationFormat>
  <Paragraphs>470</Paragraphs>
  <Slides>119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Office Theme</vt:lpstr>
      <vt:lpstr> Model Management  in Xtend (first part)</vt:lpstr>
      <vt:lpstr>Material</vt:lpstr>
      <vt:lpstr>Plan</vt:lpstr>
      <vt:lpstr>Contract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Abstraction Gap  Transformation is the key</vt:lpstr>
      <vt:lpstr>PowerPoint Presentation</vt:lpstr>
      <vt:lpstr>PowerPoint Presentation</vt:lpstr>
      <vt:lpstr>ATL (http://www.eclipse.org/atl/atlTransformations/) </vt:lpstr>
      <vt:lpstr>PowerPoint Presentation</vt:lpstr>
      <vt:lpstr>PowerPoint Presentation</vt:lpstr>
      <vt:lpstr>One step/stage transformation hardly the case</vt:lpstr>
      <vt:lpstr>One step/stage transformation hardly the case</vt:lpstr>
      <vt:lpstr>Problem space Combination of expertises/aspects/DSLs</vt:lpstr>
      <vt:lpstr>Solution space Different targets (e.g., technological platforms)</vt:lpstr>
      <vt:lpstr>Problem space e.g., different concrete syntaxes</vt:lpstr>
      <vt:lpstr>Solution space Different targets (e.g., technological platforms)</vt:lpstr>
      <vt:lpstr>Model Transformation: Taxonomy </vt:lpstr>
      <vt:lpstr>Endogeneous Transformation </vt:lpstr>
      <vt:lpstr>Exogeneous Transformation </vt:lpstr>
      <vt:lpstr>Vertical Transformation  source and target models reside at the same abstraction level (e.g., refactoring)</vt:lpstr>
      <vt:lpstr>Chaining of Transformations Back to the first courses</vt:lpstr>
      <vt:lpstr>Embedding implicit semantics  into a model</vt:lpstr>
      <vt:lpstr>…and the result we want...</vt:lpstr>
      <vt:lpstr>How To:  Automatic Model Transformations</vt:lpstr>
      <vt:lpstr>PowerPoint Presentation</vt:lpstr>
      <vt:lpstr> </vt:lpstr>
      <vt:lpstr>PowerPoint Presentation</vt:lpstr>
      <vt:lpstr>PowerPoint Presentation</vt:lpstr>
      <vt:lpstr>Effective Model Management </vt:lpstr>
      <vt:lpstr>Before going into details of Xtend…</vt:lpstr>
      <vt:lpstr>PowerPoint Presentation</vt:lpstr>
      <vt:lpstr>Loading Models (1)</vt:lpstr>
      <vt:lpstr>Loading Models (2)</vt:lpstr>
      <vt:lpstr>PowerPoint Presentation</vt:lpstr>
      <vt:lpstr>Loading Models (1)</vt:lpstr>
      <vt:lpstr>Loading Models (2)</vt:lpstr>
      <vt:lpstr>Loading Models (3)</vt:lpstr>
      <vt:lpstr>Meta(models) and Java</vt:lpstr>
      <vt:lpstr>Meta(models) and Java</vt:lpstr>
      <vt:lpstr>http://eclipsesource.com/blogs/tutorials/emf-tutorial/</vt:lpstr>
      <vt:lpstr>PowerPoint Presentation</vt:lpstr>
      <vt:lpstr>PowerPoint Presentation</vt:lpstr>
      <vt:lpstr>PowerPoint Presentation</vt:lpstr>
      <vt:lpstr>PowerPoint Presentation</vt:lpstr>
      <vt:lpstr>Contract</vt:lpstr>
      <vt:lpstr>What are the problems with  this Xtext grammar?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Fixing the grammar</vt:lpstr>
      <vt:lpstr>PowerPoint Presentation</vt:lpstr>
      <vt:lpstr>Grammar and Metamodel</vt:lpstr>
      <vt:lpstr>Plan</vt:lpstr>
      <vt:lpstr>Contract</vt:lpstr>
      <vt:lpstr>PowerPoint Presentation</vt:lpstr>
      <vt:lpstr>Hello World</vt:lpstr>
      <vt:lpstr>Semi-colon is optional (within class, methods, etc.)</vt:lpstr>
      <vt:lpstr>Package Declaration</vt:lpstr>
      <vt:lpstr>Methods</vt:lpstr>
      <vt:lpstr>Methods</vt:lpstr>
      <vt:lpstr>Method Calling</vt:lpstr>
      <vt:lpstr>Fields</vt:lpstr>
      <vt:lpstr>Fields</vt:lpstr>
      <vt:lpstr>Static Methods (::)</vt:lpstr>
      <vt:lpstr>PowerPoint Presentation</vt:lpstr>
      <vt:lpstr>PowerPoint Presentation</vt:lpstr>
      <vt:lpstr>Immutable data structure</vt:lpstr>
      <vt:lpstr>Constructor</vt:lpstr>
      <vt:lpstr>Cast and Type</vt:lpstr>
      <vt:lpstr>Extension Methods…</vt:lpstr>
      <vt:lpstr>Extension Method (local)</vt:lpstr>
      <vt:lpstr>Extension Method (library)</vt:lpstr>
      <vt:lpstr>Extension Method (library)</vt:lpstr>
      <vt:lpstr>Lambda Expression  (Java 8 will support it)</vt:lpstr>
      <vt:lpstr>Lambda Expression  (Xtend answer)</vt:lpstr>
      <vt:lpstr>Lambda Expression  (Xtend answer, more impressive examples)</vt:lpstr>
      <vt:lpstr>Lambda Expression  (Xtend answer, more impressive examples)</vt:lpstr>
      <vt:lpstr>Templates</vt:lpstr>
      <vt:lpstr>Templates (2)</vt:lpstr>
      <vt:lpstr>Templates (3)</vt:lpstr>
      <vt:lpstr>Xtend to Java</vt:lpstr>
      <vt:lpstr>Xtend to Java (2) more after</vt:lpstr>
      <vt:lpstr>PowerPoint Presentation</vt:lpstr>
      <vt:lpstr>PowerPoint Presentation</vt:lpstr>
      <vt:lpstr>Refactoring</vt:lpstr>
      <vt:lpstr>PowerPoint Presentation</vt:lpstr>
      <vt:lpstr>Endogeneous Transformation</vt:lpstr>
      <vt:lpstr>PowerPoint Presentation</vt:lpstr>
      <vt:lpstr>Templates</vt:lpstr>
      <vt:lpstr>PowerPoint Presentation</vt:lpstr>
      <vt:lpstr>Facilities to create objects in a programmatic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Mathieu Acher</dc:creator>
  <cp:lastModifiedBy>Mathieu Acher</cp:lastModifiedBy>
  <cp:revision>2484</cp:revision>
  <cp:lastPrinted>2013-09-30T05:36:12Z</cp:lastPrinted>
  <dcterms:created xsi:type="dcterms:W3CDTF">2011-09-05T13:43:18Z</dcterms:created>
  <dcterms:modified xsi:type="dcterms:W3CDTF">2017-10-06T07:58:32Z</dcterms:modified>
</cp:coreProperties>
</file>